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2" r:id="rId11"/>
    <p:sldId id="271" r:id="rId12"/>
    <p:sldId id="267" r:id="rId13"/>
    <p:sldId id="268" r:id="rId14"/>
    <p:sldId id="272" r:id="rId15"/>
    <p:sldId id="269" r:id="rId16"/>
    <p:sldId id="280" r:id="rId17"/>
    <p:sldId id="277" r:id="rId18"/>
    <p:sldId id="278" r:id="rId19"/>
    <p:sldId id="279" r:id="rId20"/>
    <p:sldId id="281" r:id="rId21"/>
    <p:sldId id="28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EC48-AB4A-4B9D-AD93-9A690DB9C5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064A3-1086-460D-8771-525AD4C11F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18.pn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Relationship Id="rId3" Type="http://schemas.openxmlformats.org/officeDocument/2006/relationships/image" Target="../media/image3.png"/><Relationship Id="rId2" Type="http://schemas.openxmlformats.org/officeDocument/2006/relationships/hyperlink" Target="http://47.116.23.101:8068/" TargetMode="Externa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hyperlink" Target="https://smart3d.tongji.edu.cn/ChinaVR2020_WebVR_Conference" TargetMode="Externa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smart3d.tongji.edu.cn/WebVR-Expo" TargetMode="External"/><Relationship Id="rId4" Type="http://schemas.openxmlformats.org/officeDocument/2006/relationships/image" Target="../media/image3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hyperlink" Target="https://smart3d.tongji.edu.cn/ChinaVR2020_WebVR_Conference" TargetMode="Externa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卡通人物&#10;&#10;描述已自动生成"/>
          <p:cNvPicPr>
            <a:picLocks noChangeAspect="1"/>
          </p:cNvPicPr>
          <p:nvPr/>
        </p:nvPicPr>
        <p:blipFill rotWithShape="1">
          <a:blip r:embed="rId1">
            <a:alphaModFix amt="40000"/>
          </a:blip>
          <a:srcRect t="8163"/>
          <a:stretch>
            <a:fillRect/>
          </a:stretch>
        </p:blipFill>
        <p:spPr>
          <a:xfrm>
            <a:off x="2" y="10"/>
            <a:ext cx="12191997" cy="6857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" r="1" b="8894"/>
          <a:stretch>
            <a:fillRect/>
          </a:stretch>
        </p:blipFill>
        <p:spPr>
          <a:xfrm>
            <a:off x="705668" y="2201028"/>
            <a:ext cx="1333585" cy="1178326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12515" b="1"/>
          <a:stretch>
            <a:fillRect/>
          </a:stretch>
        </p:blipFill>
        <p:spPr bwMode="auto">
          <a:xfrm>
            <a:off x="933974" y="911082"/>
            <a:ext cx="2034550" cy="1797684"/>
          </a:xfrm>
          <a:custGeom>
            <a:avLst/>
            <a:gdLst/>
            <a:ahLst/>
            <a:cxnLst/>
            <a:rect l="l" t="t" r="r" b="b"/>
            <a:pathLst>
              <a:path w="2034550" h="1797684">
                <a:moveTo>
                  <a:pt x="585760" y="0"/>
                </a:moveTo>
                <a:cubicBezTo>
                  <a:pt x="585760" y="0"/>
                  <a:pt x="585760" y="0"/>
                  <a:pt x="1448790" y="0"/>
                </a:cubicBezTo>
                <a:cubicBezTo>
                  <a:pt x="1502846" y="0"/>
                  <a:pt x="1555038" y="29714"/>
                  <a:pt x="1581134" y="77999"/>
                </a:cubicBezTo>
                <a:cubicBezTo>
                  <a:pt x="1581134" y="77999"/>
                  <a:pt x="1581134" y="77999"/>
                  <a:pt x="2013580" y="822701"/>
                </a:cubicBezTo>
                <a:cubicBezTo>
                  <a:pt x="2041540" y="869128"/>
                  <a:pt x="2041540" y="928556"/>
                  <a:pt x="2013580" y="974984"/>
                </a:cubicBezTo>
                <a:cubicBezTo>
                  <a:pt x="2013580" y="974984"/>
                  <a:pt x="2013580" y="974984"/>
                  <a:pt x="1581134" y="1719685"/>
                </a:cubicBezTo>
                <a:cubicBezTo>
                  <a:pt x="1555038" y="1767970"/>
                  <a:pt x="1502846" y="1797684"/>
                  <a:pt x="1448790" y="1797684"/>
                </a:cubicBezTo>
                <a:cubicBezTo>
                  <a:pt x="1448790" y="1797684"/>
                  <a:pt x="1448790" y="1797684"/>
                  <a:pt x="585760" y="1797684"/>
                </a:cubicBezTo>
                <a:cubicBezTo>
                  <a:pt x="529841" y="1797684"/>
                  <a:pt x="479513" y="1767970"/>
                  <a:pt x="451553" y="1719685"/>
                </a:cubicBezTo>
                <a:cubicBezTo>
                  <a:pt x="451553" y="1719685"/>
                  <a:pt x="451553" y="1719685"/>
                  <a:pt x="20970" y="974984"/>
                </a:cubicBezTo>
                <a:cubicBezTo>
                  <a:pt x="-6990" y="928556"/>
                  <a:pt x="-6990" y="869128"/>
                  <a:pt x="20970" y="822701"/>
                </a:cubicBezTo>
                <a:cubicBezTo>
                  <a:pt x="20970" y="822701"/>
                  <a:pt x="20970" y="822701"/>
                  <a:pt x="451553" y="77999"/>
                </a:cubicBezTo>
                <a:cubicBezTo>
                  <a:pt x="479513" y="29714"/>
                  <a:pt x="529841" y="0"/>
                  <a:pt x="585760" y="0"/>
                </a:cubicBezTo>
                <a:close/>
              </a:path>
            </a:pathLst>
          </a:custGeom>
          <a:noFill/>
          <a:ln w="63500">
            <a:solidFill>
              <a:schemeClr val="tx1">
                <a:alpha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0991" y="1680291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zh-CN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后疫情时代下的轻量级</a:t>
            </a:r>
            <a:r>
              <a:rPr lang="en-US" altLang="zh-CN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WebVR</a:t>
            </a:r>
            <a:r>
              <a:rPr lang="zh-CN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在线会议平台</a:t>
            </a:r>
            <a:endParaRPr lang="zh-CN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90991" y="3968516"/>
            <a:ext cx="7010018" cy="785251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b="1" dirty="0"/>
              <a:t>梁栋 刘志成 冯恩旸 艾子豪</a:t>
            </a:r>
            <a:endParaRPr lang="en-US" altLang="zh-CN" sz="2000" b="1"/>
          </a:p>
          <a:p>
            <a:pPr algn="l"/>
            <a:r>
              <a:rPr lang="zh-CN" altLang="en-US" sz="2000" b="1" dirty="0"/>
              <a:t>吉林动画学院（上海研发中心）</a:t>
            </a:r>
            <a:endParaRPr lang="zh-CN" altLang="en-US" sz="2000" b="1"/>
          </a:p>
        </p:txBody>
      </p:sp>
      <p:sp>
        <p:nvSpPr>
          <p:cNvPr id="75" name="Freeform 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大规模动态参会人群行为的轻量级建模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2369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原始的会议场景模型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26390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会议场景模型轻量化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90317" y="1951038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会议场景模型多样化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547873" y="1957740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在线轻量级渲染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255284" y="2547179"/>
            <a:ext cx="2018271" cy="6532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对场景中的人物模型网格进行简化处理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55237" y="3408804"/>
            <a:ext cx="2018271" cy="6532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对场景中的人物动画数据进行简化处理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7036" y="2545480"/>
            <a:ext cx="2106559" cy="121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将人物模型材质（头与双手、上身、下身、脚部）进行分组，实现人物外观的多样性。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2609" y="3995764"/>
            <a:ext cx="2100985" cy="121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将人物模型骨骼及其附属网格进行参数化，实现了人物体态的多样性。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684588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8212490" y="3044342"/>
            <a:ext cx="1289270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优化传输机制</a:t>
            </a:r>
            <a:endParaRPr kumimoji="1" lang="zh-CN" alt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448562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pic>
        <p:nvPicPr>
          <p:cNvPr id="17" name="图片 16" descr="男人穿着西装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3" y="2529511"/>
            <a:ext cx="1011585" cy="1348779"/>
          </a:xfrm>
          <a:prstGeom prst="rect">
            <a:avLst/>
          </a:prstGeom>
        </p:spPr>
      </p:pic>
      <p:pic>
        <p:nvPicPr>
          <p:cNvPr id="22" name="图片 21" descr="男人站在那里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7" y="2530167"/>
            <a:ext cx="1011585" cy="1348780"/>
          </a:xfrm>
          <a:prstGeom prst="rect">
            <a:avLst/>
          </a:prstGeom>
        </p:spPr>
      </p:pic>
      <p:pic>
        <p:nvPicPr>
          <p:cNvPr id="26" name="图片 25" descr="穿着蓝色衣服的人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3" y="3944613"/>
            <a:ext cx="1011585" cy="1348781"/>
          </a:xfrm>
          <a:prstGeom prst="rect">
            <a:avLst/>
          </a:prstGeom>
        </p:spPr>
      </p:pic>
      <p:pic>
        <p:nvPicPr>
          <p:cNvPr id="28" name="图片 27" descr="女人穿着裙子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07" y="3944613"/>
            <a:ext cx="1011585" cy="1348779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255237" y="4237038"/>
            <a:ext cx="2018271" cy="9347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将模型格式转换为符合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标准的</a:t>
            </a:r>
            <a:r>
              <a:rPr kumimoji="1" lang="en-US" altLang="zh-CN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glTF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模型格式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1" name="图片 30" descr="图片包含 室内, 男人, 前, 站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14" y="2529511"/>
            <a:ext cx="2062175" cy="1224167"/>
          </a:xfrm>
          <a:prstGeom prst="rect">
            <a:avLst/>
          </a:prstGeom>
        </p:spPr>
      </p:pic>
      <p:pic>
        <p:nvPicPr>
          <p:cNvPr id="33" name="图片 32" descr="图片包含 男人, 站, 房间&#10;&#10;描述已自动生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815" y="3947667"/>
            <a:ext cx="2062175" cy="1224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3" grpId="0" animBg="1"/>
      <p:bldP spid="24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6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72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6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1966" y="900622"/>
            <a:ext cx="3629555" cy="1893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轻量级</a:t>
            </a:r>
            <a:r>
              <a:rPr lang="en-US" altLang="zh-CN"/>
              <a:t>WebVR</a:t>
            </a:r>
            <a:r>
              <a:rPr lang="zh-CN" altLang="en-US"/>
              <a:t>在线会议平台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1191966" y="2965593"/>
            <a:ext cx="3629555" cy="2941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/>
              <a:t>平台访问地址</a:t>
            </a:r>
            <a:endParaRPr kumimoji="1" lang="en-US" altLang="zh-CN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dirty="0">
                <a:hlinkClick r:id="rId2"/>
              </a:rPr>
              <a:t>http://47.116.23.101:8068</a:t>
            </a:r>
            <a:endParaRPr kumimoji="1" lang="en-US" altLang="zh-C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548" y="1334790"/>
            <a:ext cx="3066482" cy="2016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68" y="1572776"/>
            <a:ext cx="3066482" cy="17785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84" y="3498320"/>
            <a:ext cx="3066482" cy="1770892"/>
          </a:xfrm>
          <a:prstGeom prst="rect">
            <a:avLst/>
          </a:prstGeom>
        </p:spPr>
      </p:pic>
      <p:pic>
        <p:nvPicPr>
          <p:cNvPr id="8" name="图片 7" descr="图片包含 男人, 站, 房间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104" y="3498320"/>
            <a:ext cx="3066482" cy="17632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905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r="12188"/>
          <a:stretch>
            <a:fillRect/>
          </a:stretch>
        </p:blipFill>
        <p:spPr bwMode="auto"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3082" r="-1" b="12482"/>
          <a:stretch>
            <a:fillRect/>
          </a:stretch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607" r="7144" b="-2"/>
          <a:stretch>
            <a:fillRect/>
          </a:stretch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06085" y="3012399"/>
            <a:ext cx="3689091" cy="219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/>
              <a:t>吉林动画学院千人大礼堂</a:t>
            </a:r>
            <a:endParaRPr kumimoji="1" lang="en-US" altLang="zh-CN" sz="2200" dirty="0"/>
          </a:p>
          <a:p>
            <a:pPr marL="0" indent="0">
              <a:buNone/>
            </a:pPr>
            <a:r>
              <a:rPr kumimoji="1" lang="en-GB" altLang="zh-CN" sz="2400" b="1" dirty="0"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http://47.116.23.101:8084/</a:t>
            </a:r>
            <a:endParaRPr kumimoji="1" lang="en-GB" altLang="zh-CN" sz="2400" b="1" dirty="0">
              <a:latin typeface="Times New Roman" panose="02020603050405020304" charset="0"/>
              <a:cs typeface="Times New Roman" panose="02020603050405020304" charset="0"/>
              <a:hlinkClick r:id="rId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8" name="图片 7" descr="16090870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35" y="4101465"/>
            <a:ext cx="2438400" cy="2438400"/>
          </a:xfrm>
          <a:prstGeom prst="rect">
            <a:avLst/>
          </a:prstGeom>
        </p:spPr>
      </p:pic>
      <p:sp>
        <p:nvSpPr>
          <p:cNvPr id="10" name="标题 9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035" y="0"/>
            <a:ext cx="4418965" cy="2906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针对本次大会所制作的会议场景</a:t>
            </a:r>
            <a:endParaRPr lang="zh-CN" alt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7395" y="3848100"/>
            <a:ext cx="7634605" cy="303720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8989" y="4047958"/>
            <a:ext cx="6638807" cy="4244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kumimoji="1" lang="zh-CN" alt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吉林动画学院虚拟现实学院成果展</a:t>
            </a:r>
            <a:endParaRPr kumimoji="1" lang="zh-CN" altLang="en-US" sz="16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81470" cy="34550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25" y="0"/>
            <a:ext cx="7140575" cy="3848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4" r="-1" b="21528"/>
          <a:stretch>
            <a:fillRect/>
          </a:stretch>
        </p:blipFill>
        <p:spPr bwMode="auto">
          <a:xfrm>
            <a:off x="20" y="4472610"/>
            <a:ext cx="4848284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54305" y="3529330"/>
            <a:ext cx="475424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sz="2400" b="1" dirty="0">
                <a:hlinkClick r:id="rId5"/>
              </a:rPr>
              <a:t> http://47.116.23.101:8082/</a:t>
            </a:r>
            <a:endParaRPr lang="zh-CN" altLang="en-US" sz="2400" b="1" dirty="0">
              <a:hlinkClick r:id="rId5"/>
            </a:endParaRPr>
          </a:p>
        </p:txBody>
      </p:sp>
      <p:pic>
        <p:nvPicPr>
          <p:cNvPr id="7" name="图片 6" descr="16090870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>
            <a:grpSpLocks noGrp="1" noRot="1" noChangeAspect="1" noMove="1" noResize="1" noUngrp="1"/>
          </p:cNvGrpSpPr>
          <p:nvPr/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>
            <a:grpSpLocks noGrp="1" noRot="1" noChangeAspect="1" noMove="1" noResize="1" noUngrp="1"/>
          </p:cNvGrpSpPr>
          <p:nvPr/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r="484" b="1"/>
          <a:stretch>
            <a:fillRect/>
          </a:stretch>
        </p:blipFill>
        <p:spPr bwMode="auto">
          <a:xfrm>
            <a:off x="631359" y="332548"/>
            <a:ext cx="5230679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>
            <a:grpSpLocks noGrp="1" noRot="1" noChangeAspect="1" noMove="1" noResize="1" noUngrp="1"/>
          </p:cNvGrpSpPr>
          <p:nvPr/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>
            <a:grpSpLocks noGrp="1" noRot="1" noChangeAspect="1" noMove="1" noResize="1" noUngrp="1"/>
          </p:cNvGrpSpPr>
          <p:nvPr/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>
            <a:grpSpLocks noGrp="1" noRot="1" noChangeAspect="1" noMove="1" noResize="1" noUngrp="1"/>
          </p:cNvGrpSpPr>
          <p:nvPr/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639" y="4038037"/>
            <a:ext cx="5230679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谢 谢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159" y="4038037"/>
            <a:ext cx="5017030" cy="208742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kumimoji="1" lang="zh-CN" altLang="en-US" sz="2400">
                <a:solidFill>
                  <a:schemeClr val="bg1"/>
                </a:solidFill>
              </a:rPr>
              <a:t>感谢各位专家们的聆听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美化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905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r="12188"/>
          <a:stretch>
            <a:fillRect/>
          </a:stretch>
        </p:blipFill>
        <p:spPr bwMode="auto">
          <a:xfrm>
            <a:off x="5355120" y="1519571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3082" r="-1" b="12482"/>
          <a:stretch>
            <a:fillRect/>
          </a:stretch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6607" r="7144" b="-2"/>
          <a:stretch>
            <a:fillRect/>
          </a:stretch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06085" y="3012399"/>
            <a:ext cx="3689091" cy="2195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/>
              <a:t>吉林动画学院千人大礼堂</a:t>
            </a:r>
            <a:endParaRPr kumimoji="1" lang="en-US" altLang="zh-CN" sz="2200" dirty="0"/>
          </a:p>
          <a:p>
            <a:pPr marL="0" indent="0">
              <a:buNone/>
            </a:pPr>
            <a:r>
              <a:rPr kumimoji="1" lang="en-GB" altLang="zh-CN" sz="2400" b="1" dirty="0">
                <a:latin typeface="Times New Roman" panose="02020603050405020304" charset="0"/>
                <a:cs typeface="Times New Roman" panose="02020603050405020304" charset="0"/>
                <a:hlinkClick r:id="rId4"/>
              </a:rPr>
              <a:t>http://47.116.23.101:8084/</a:t>
            </a:r>
            <a:endParaRPr kumimoji="1" lang="en-GB" altLang="zh-CN" sz="2400" b="1" dirty="0">
              <a:latin typeface="Times New Roman" panose="02020603050405020304" charset="0"/>
              <a:cs typeface="Times New Roman" panose="02020603050405020304" charset="0"/>
              <a:hlinkClick r:id="rId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8" name="图片 7" descr="16090870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035" y="4101465"/>
            <a:ext cx="2438400" cy="2438400"/>
          </a:xfrm>
          <a:prstGeom prst="rect">
            <a:avLst/>
          </a:prstGeom>
        </p:spPr>
      </p:pic>
      <p:sp>
        <p:nvSpPr>
          <p:cNvPr id="10" name="标题 9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035" y="0"/>
            <a:ext cx="4418965" cy="2906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235687" y="1490870"/>
            <a:ext cx="4870174" cy="446266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8755" y="1163955"/>
            <a:ext cx="6083935" cy="4789805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295" y="265430"/>
            <a:ext cx="4802505" cy="479425"/>
          </a:xfrm>
        </p:spPr>
        <p:txBody>
          <a:bodyPr/>
          <a:lstStyle/>
          <a:p>
            <a:r>
              <a:rPr kumimoji="1" lang="zh-CN" altLang="en-US" sz="2000" dirty="0"/>
              <a:t>高精度模型处理（PM+LOD）</a:t>
            </a:r>
            <a:endParaRPr kumimoji="1"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27998" y="1680515"/>
            <a:ext cx="775245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998" y="4032414"/>
            <a:ext cx="775245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5492" y="1680515"/>
            <a:ext cx="93002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轻量化预处理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5492" y="4032414"/>
            <a:ext cx="93002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轻量化预处理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131102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131102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47957" y="1680517"/>
            <a:ext cx="1515762" cy="16969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多样化处理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7957" y="4032416"/>
            <a:ext cx="1515762" cy="16969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多样化处理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2497650" y="2315320"/>
            <a:ext cx="41744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2514082" y="4667219"/>
            <a:ext cx="41744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496582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4496582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87255" y="1680513"/>
            <a:ext cx="97149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光照烘焙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圆柱体 22"/>
          <p:cNvSpPr/>
          <p:nvPr/>
        </p:nvSpPr>
        <p:spPr>
          <a:xfrm>
            <a:off x="4887255" y="4032414"/>
            <a:ext cx="971492" cy="1696995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人物数据放入虚拟化身数据库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03082" y="1680513"/>
            <a:ext cx="971493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静态模型数据轻量级渲染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03082" y="4032412"/>
            <a:ext cx="971493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动态模型数据轻量级渲染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8432636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8432636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57" y="1695899"/>
            <a:ext cx="3104016" cy="173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图片包含 男人, 站, 房间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57" y="4032411"/>
            <a:ext cx="3104016" cy="1696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3" grpId="0" bldLvl="0" animBg="1"/>
      <p:bldP spid="15" grpId="0" bldLvl="0" animBg="1"/>
      <p:bldP spid="17" grpId="0" bldLvl="0" animBg="1"/>
      <p:bldP spid="19" grpId="0" bldLvl="0" animBg="1"/>
      <p:bldP spid="20" grpId="0" bldLvl="0" animBg="1"/>
      <p:bldP spid="22" grpId="0" bldLvl="0" animBg="1"/>
      <p:bldP spid="23" grpId="0" bldLvl="0" animBg="1"/>
      <p:bldP spid="26" grpId="0" bldLvl="0" animBg="1"/>
      <p:bldP spid="27" grpId="0" bldLvl="0" animBg="1"/>
      <p:bldP spid="30" grpId="0" bldLvl="0" animBg="1"/>
      <p:bldP spid="3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大规模静态会议场景的轻量级建模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2369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原始的会议场景模型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26390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会议场景模型轻量化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90317" y="1951038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会议场景模型多样化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547873" y="1957740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在线轻量级渲染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4" y="2552872"/>
            <a:ext cx="2089229" cy="1184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" y="3902738"/>
            <a:ext cx="1001001" cy="131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26" y="3902738"/>
            <a:ext cx="1005187" cy="1313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255284" y="2547179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对场景中的场景模型网格进行简化处理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60857" y="3964099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将模型格式转换为符合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标准的</a:t>
            </a:r>
            <a:r>
              <a:rPr kumimoji="1" lang="en-US" altLang="zh-CN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glTF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模型格式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7036" y="2545481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为建筑、主家居（办公桌）模型添加比例缩放机制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2609" y="3962401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为场景中的副家居（椅子等）添加自动布局机制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图片 17" descr="墙上的电视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67" y="2552183"/>
            <a:ext cx="2018271" cy="11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66" y="3944613"/>
            <a:ext cx="2018271" cy="11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右箭头 20"/>
          <p:cNvSpPr/>
          <p:nvPr/>
        </p:nvSpPr>
        <p:spPr>
          <a:xfrm>
            <a:off x="2684588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8212490" y="3044342"/>
            <a:ext cx="1289270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优化传输机制</a:t>
            </a:r>
            <a:endParaRPr kumimoji="1" lang="zh-CN" alt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448562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1" grpId="0" bldLvl="0" animBg="1"/>
      <p:bldP spid="23" grpId="0" bldLvl="0" animBg="1"/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2585" y="928370"/>
            <a:ext cx="2701925" cy="51600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服务器端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71925" y="927735"/>
            <a:ext cx="2857500" cy="51612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网络传输</a:t>
            </a:r>
            <a:endParaRPr kumimoji="1"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706995" y="927100"/>
            <a:ext cx="3014980" cy="51612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客户端</a:t>
            </a:r>
            <a:endParaRPr kumimoji="1" lang="zh-CN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321810" y="3408680"/>
            <a:ext cx="2249170" cy="6457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重用部件只传输一次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10830" y="3363595"/>
            <a:ext cx="2600325" cy="5016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重用部件使用实例化渲染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04810" y="4639310"/>
            <a:ext cx="2506345" cy="526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异步加载不同的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3289935" y="3362960"/>
            <a:ext cx="523875" cy="63309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21810" y="4619625"/>
            <a:ext cx="2249170" cy="653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sz="1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优先传输先看到的部件</a:t>
            </a:r>
            <a:endParaRPr kumimoji="1" sz="1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28295" y="265430"/>
            <a:ext cx="4802505" cy="479425"/>
          </a:xfrm>
        </p:spPr>
        <p:txBody>
          <a:bodyPr/>
          <a:p>
            <a:r>
              <a:rPr kumimoji="1" lang="zh-CN" altLang="en-US" sz="2000" dirty="0"/>
              <a:t>多个小部件组合成的大型复杂模型</a:t>
            </a:r>
            <a:endParaRPr kumimoji="1"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623844" y="2013779"/>
            <a:ext cx="2018271" cy="6532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模型分解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3844" y="3313624"/>
            <a:ext cx="2018271" cy="6532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找出重用组件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3844" y="4619819"/>
            <a:ext cx="2018271" cy="65322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外壳抽取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9" name="直接箭头连接符 18"/>
          <p:cNvCxnSpPr>
            <a:stCxn id="11" idx="2"/>
            <a:endCxn id="12" idx="0"/>
          </p:cNvCxnSpPr>
          <p:nvPr/>
        </p:nvCxnSpPr>
        <p:spPr>
          <a:xfrm>
            <a:off x="1632585" y="2667000"/>
            <a:ext cx="0" cy="646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8" idx="0"/>
          </p:cNvCxnSpPr>
          <p:nvPr/>
        </p:nvCxnSpPr>
        <p:spPr>
          <a:xfrm>
            <a:off x="1632585" y="3966845"/>
            <a:ext cx="0" cy="65278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右箭头 24"/>
          <p:cNvSpPr/>
          <p:nvPr/>
        </p:nvSpPr>
        <p:spPr>
          <a:xfrm>
            <a:off x="3289935" y="4639945"/>
            <a:ext cx="523875" cy="63309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7005955" y="3362960"/>
            <a:ext cx="523875" cy="63309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7005955" y="4639945"/>
            <a:ext cx="523875" cy="633095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4" grpId="0" bldLvl="0" animBg="1"/>
      <p:bldP spid="15" grpId="0" bldLvl="0" animBg="1"/>
      <p:bldP spid="16" grpId="0" bldLvl="0" animBg="1"/>
      <p:bldP spid="21" grpId="0" bldLvl="0" animBg="1"/>
      <p:bldP spid="29" grpId="0" bldLvl="0" animBg="1"/>
      <p:bldP spid="11" grpId="0" bldLvl="0" animBg="1"/>
      <p:bldP spid="12" grpId="0" bldLvl="0" animBg="1"/>
      <p:bldP spid="18" grpId="0" bldLvl="0" animBg="1"/>
      <p:bldP spid="25" grpId="0" bldLvl="0" animBg="1"/>
      <p:bldP spid="27" grpId="0" bldLvl="0" animBg="1"/>
      <p:bldP spid="30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8155" y="358140"/>
            <a:ext cx="8331200" cy="17818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8155" y="3063875"/>
            <a:ext cx="8330565" cy="9556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9100" y="5227955"/>
            <a:ext cx="8390255" cy="89408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026410" y="3249930"/>
            <a:ext cx="2249170" cy="6457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重用部件只传输一次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63215" y="5494655"/>
            <a:ext cx="2600325" cy="5016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重用部件使用实例化渲染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08065" y="5494655"/>
            <a:ext cx="2249170" cy="526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异步加载不同的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08065" y="3249930"/>
            <a:ext cx="2249170" cy="653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sz="1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优先传输先看到的部件</a:t>
            </a:r>
            <a:endParaRPr kumimoji="1" sz="1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0540" y="487680"/>
            <a:ext cx="2225040" cy="44196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模型分解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51175" y="1311910"/>
            <a:ext cx="2225040" cy="412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找出重用组件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08065" y="1321435"/>
            <a:ext cx="2249170" cy="4127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外壳抽取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9" name="直接箭头连接符 18"/>
          <p:cNvCxnSpPr>
            <a:stCxn id="11" idx="2"/>
            <a:endCxn id="12" idx="0"/>
          </p:cNvCxnSpPr>
          <p:nvPr/>
        </p:nvCxnSpPr>
        <p:spPr>
          <a:xfrm>
            <a:off x="4163060" y="929640"/>
            <a:ext cx="635" cy="3822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stCxn id="12" idx="3"/>
            <a:endCxn id="18" idx="1"/>
          </p:cNvCxnSpPr>
          <p:nvPr/>
        </p:nvCxnSpPr>
        <p:spPr>
          <a:xfrm>
            <a:off x="5276215" y="1518285"/>
            <a:ext cx="8318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5465" y="487680"/>
            <a:ext cx="1028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服务器端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465" y="3163570"/>
            <a:ext cx="1028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网络传输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5465" y="5294630"/>
            <a:ext cx="1095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客户端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2951480" y="2250440"/>
            <a:ext cx="2324735" cy="70167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轻量化处理</a:t>
            </a:r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6108065" y="2250440"/>
            <a:ext cx="2248535" cy="70231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视锥内</a:t>
            </a:r>
            <a:r>
              <a:rPr lang="zh-CN" altLang="en-US"/>
              <a:t>的优先加载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2862580" y="4260850"/>
            <a:ext cx="2413000" cy="87693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提高</a:t>
            </a:r>
            <a:r>
              <a:rPr lang="zh-CN" altLang="en-US"/>
              <a:t>渲染性能</a:t>
            </a:r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5849620" y="4260850"/>
            <a:ext cx="2798445" cy="88836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先完成加载的先</a:t>
            </a:r>
            <a:r>
              <a:rPr lang="zh-CN" altLang="en-US"/>
              <a:t>渲染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4" grpId="0" bldLvl="0" animBg="1"/>
      <p:bldP spid="15" grpId="0" bldLvl="0" animBg="1"/>
      <p:bldP spid="16" grpId="0" bldLvl="0" animBg="1"/>
      <p:bldP spid="29" grpId="0" bldLvl="0" animBg="1"/>
      <p:bldP spid="11" grpId="0" bldLvl="0" animBg="1"/>
      <p:bldP spid="12" grpId="0" bldLvl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47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478"/>
            <a:ext cx="8719566" cy="6858956"/>
          </a:xfrm>
          <a:custGeom>
            <a:avLst/>
            <a:gdLst>
              <a:gd name="connsiteX0" fmla="*/ 941070 w 8719566"/>
              <a:gd name="connsiteY0" fmla="*/ 0 h 6858956"/>
              <a:gd name="connsiteX1" fmla="*/ 4471386 w 8719566"/>
              <a:gd name="connsiteY1" fmla="*/ 0 h 6858956"/>
              <a:gd name="connsiteX2" fmla="*/ 5537614 w 8719566"/>
              <a:gd name="connsiteY2" fmla="*/ 0 h 6858956"/>
              <a:gd name="connsiteX3" fmla="*/ 5543191 w 8719566"/>
              <a:gd name="connsiteY3" fmla="*/ 0 h 6858956"/>
              <a:gd name="connsiteX4" fmla="*/ 8719566 w 8719566"/>
              <a:gd name="connsiteY4" fmla="*/ 6858478 h 6858956"/>
              <a:gd name="connsiteX5" fmla="*/ 7778275 w 8719566"/>
              <a:gd name="connsiteY5" fmla="*/ 6858478 h 6858956"/>
              <a:gd name="connsiteX6" fmla="*/ 7778496 w 8719566"/>
              <a:gd name="connsiteY6" fmla="*/ 6858956 h 6858956"/>
              <a:gd name="connsiteX7" fmla="*/ 353941 w 8719566"/>
              <a:gd name="connsiteY7" fmla="*/ 6858956 h 6858956"/>
              <a:gd name="connsiteX8" fmla="*/ 354201 w 8719566"/>
              <a:gd name="connsiteY8" fmla="*/ 6858394 h 6858956"/>
              <a:gd name="connsiteX9" fmla="*/ 0 w 8719566"/>
              <a:gd name="connsiteY9" fmla="*/ 6858394 h 6858956"/>
              <a:gd name="connsiteX10" fmla="*/ 0 w 8719566"/>
              <a:gd name="connsiteY10" fmla="*/ 478 h 6858956"/>
              <a:gd name="connsiteX11" fmla="*/ 941070 w 8719566"/>
              <a:gd name="connsiteY11" fmla="*/ 478 h 685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9566" h="6858956">
                <a:moveTo>
                  <a:pt x="941070" y="0"/>
                </a:moveTo>
                <a:lnTo>
                  <a:pt x="4471386" y="0"/>
                </a:lnTo>
                <a:lnTo>
                  <a:pt x="5537614" y="0"/>
                </a:lnTo>
                <a:lnTo>
                  <a:pt x="5543191" y="0"/>
                </a:lnTo>
                <a:lnTo>
                  <a:pt x="8719566" y="6858478"/>
                </a:lnTo>
                <a:lnTo>
                  <a:pt x="7778275" y="6858478"/>
                </a:lnTo>
                <a:lnTo>
                  <a:pt x="7778496" y="6858956"/>
                </a:lnTo>
                <a:lnTo>
                  <a:pt x="353941" y="6858956"/>
                </a:lnTo>
                <a:lnTo>
                  <a:pt x="354201" y="6858394"/>
                </a:lnTo>
                <a:lnTo>
                  <a:pt x="0" y="6858394"/>
                </a:lnTo>
                <a:lnTo>
                  <a:pt x="0" y="478"/>
                </a:lnTo>
                <a:lnTo>
                  <a:pt x="941070" y="4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9392"/>
            <a:ext cx="8391456" cy="6528608"/>
          </a:xfrm>
          <a:custGeom>
            <a:avLst/>
            <a:gdLst>
              <a:gd name="connsiteX0" fmla="*/ 0 w 8391456"/>
              <a:gd name="connsiteY0" fmla="*/ 0 h 6528608"/>
              <a:gd name="connsiteX1" fmla="*/ 941070 w 8391456"/>
              <a:gd name="connsiteY1" fmla="*/ 0 h 6528608"/>
              <a:gd name="connsiteX2" fmla="*/ 2906170 w 8391456"/>
              <a:gd name="connsiteY2" fmla="*/ 0 h 6528608"/>
              <a:gd name="connsiteX3" fmla="*/ 3847240 w 8391456"/>
              <a:gd name="connsiteY3" fmla="*/ 0 h 6528608"/>
              <a:gd name="connsiteX4" fmla="*/ 3940000 w 8391456"/>
              <a:gd name="connsiteY4" fmla="*/ 0 h 6528608"/>
              <a:gd name="connsiteX5" fmla="*/ 4411669 w 8391456"/>
              <a:gd name="connsiteY5" fmla="*/ 0 h 6528608"/>
              <a:gd name="connsiteX6" fmla="*/ 4881070 w 8391456"/>
              <a:gd name="connsiteY6" fmla="*/ 0 h 6528608"/>
              <a:gd name="connsiteX7" fmla="*/ 5352739 w 8391456"/>
              <a:gd name="connsiteY7" fmla="*/ 0 h 6528608"/>
              <a:gd name="connsiteX8" fmla="*/ 8391456 w 8391456"/>
              <a:gd name="connsiteY8" fmla="*/ 6528607 h 6528608"/>
              <a:gd name="connsiteX9" fmla="*/ 8056939 w 8391456"/>
              <a:gd name="connsiteY9" fmla="*/ 6528607 h 6528608"/>
              <a:gd name="connsiteX10" fmla="*/ 8056939 w 8391456"/>
              <a:gd name="connsiteY10" fmla="*/ 6528608 h 6528608"/>
              <a:gd name="connsiteX11" fmla="*/ 7115869 w 8391456"/>
              <a:gd name="connsiteY11" fmla="*/ 6528608 h 6528608"/>
              <a:gd name="connsiteX12" fmla="*/ 1516577 w 8391456"/>
              <a:gd name="connsiteY12" fmla="*/ 6528608 h 6528608"/>
              <a:gd name="connsiteX13" fmla="*/ 575507 w 8391456"/>
              <a:gd name="connsiteY13" fmla="*/ 6528608 h 6528608"/>
              <a:gd name="connsiteX14" fmla="*/ 575737 w 8391456"/>
              <a:gd name="connsiteY14" fmla="*/ 6528115 h 6528608"/>
              <a:gd name="connsiteX15" fmla="*/ 0 w 8391456"/>
              <a:gd name="connsiteY15" fmla="*/ 6528115 h 6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1456" h="6528608">
                <a:moveTo>
                  <a:pt x="0" y="0"/>
                </a:moveTo>
                <a:lnTo>
                  <a:pt x="941070" y="0"/>
                </a:lnTo>
                <a:lnTo>
                  <a:pt x="2906170" y="0"/>
                </a:lnTo>
                <a:lnTo>
                  <a:pt x="3847240" y="0"/>
                </a:lnTo>
                <a:lnTo>
                  <a:pt x="3940000" y="0"/>
                </a:lnTo>
                <a:lnTo>
                  <a:pt x="4411669" y="0"/>
                </a:lnTo>
                <a:lnTo>
                  <a:pt x="4881070" y="0"/>
                </a:lnTo>
                <a:lnTo>
                  <a:pt x="5352739" y="0"/>
                </a:lnTo>
                <a:lnTo>
                  <a:pt x="8391456" y="6528607"/>
                </a:lnTo>
                <a:lnTo>
                  <a:pt x="8056939" y="6528607"/>
                </a:lnTo>
                <a:lnTo>
                  <a:pt x="8056939" y="6528608"/>
                </a:lnTo>
                <a:lnTo>
                  <a:pt x="7115869" y="6528608"/>
                </a:lnTo>
                <a:lnTo>
                  <a:pt x="1516577" y="6528608"/>
                </a:lnTo>
                <a:lnTo>
                  <a:pt x="575507" y="6528608"/>
                </a:lnTo>
                <a:lnTo>
                  <a:pt x="575737" y="6528115"/>
                </a:lnTo>
                <a:lnTo>
                  <a:pt x="0" y="6528115"/>
                </a:lnTo>
                <a:close/>
              </a:path>
            </a:pathLst>
          </a:custGeom>
          <a:solidFill>
            <a:srgbClr val="392A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5258"/>
            <a:ext cx="8139513" cy="6322742"/>
          </a:xfrm>
          <a:custGeom>
            <a:avLst/>
            <a:gdLst>
              <a:gd name="connsiteX0" fmla="*/ 0 w 8139513"/>
              <a:gd name="connsiteY0" fmla="*/ 0 h 6322742"/>
              <a:gd name="connsiteX1" fmla="*/ 941070 w 8139513"/>
              <a:gd name="connsiteY1" fmla="*/ 0 h 6322742"/>
              <a:gd name="connsiteX2" fmla="*/ 2797519 w 8139513"/>
              <a:gd name="connsiteY2" fmla="*/ 0 h 6322742"/>
              <a:gd name="connsiteX3" fmla="*/ 3738589 w 8139513"/>
              <a:gd name="connsiteY3" fmla="*/ 0 h 6322742"/>
              <a:gd name="connsiteX4" fmla="*/ 3798749 w 8139513"/>
              <a:gd name="connsiteY4" fmla="*/ 0 h 6322742"/>
              <a:gd name="connsiteX5" fmla="*/ 4255545 w 8139513"/>
              <a:gd name="connsiteY5" fmla="*/ 0 h 6322742"/>
              <a:gd name="connsiteX6" fmla="*/ 4739819 w 8139513"/>
              <a:gd name="connsiteY6" fmla="*/ 0 h 6322742"/>
              <a:gd name="connsiteX7" fmla="*/ 5196615 w 8139513"/>
              <a:gd name="connsiteY7" fmla="*/ 0 h 6322742"/>
              <a:gd name="connsiteX8" fmla="*/ 8139513 w 8139513"/>
              <a:gd name="connsiteY8" fmla="*/ 6322741 h 6322742"/>
              <a:gd name="connsiteX9" fmla="*/ 7815544 w 8139513"/>
              <a:gd name="connsiteY9" fmla="*/ 6322741 h 6322742"/>
              <a:gd name="connsiteX10" fmla="*/ 7815544 w 8139513"/>
              <a:gd name="connsiteY10" fmla="*/ 6322742 h 6322742"/>
              <a:gd name="connsiteX11" fmla="*/ 6874474 w 8139513"/>
              <a:gd name="connsiteY11" fmla="*/ 6322742 h 6322742"/>
              <a:gd name="connsiteX12" fmla="*/ 1481419 w 8139513"/>
              <a:gd name="connsiteY12" fmla="*/ 6322742 h 6322742"/>
              <a:gd name="connsiteX13" fmla="*/ 540349 w 8139513"/>
              <a:gd name="connsiteY13" fmla="*/ 6322742 h 6322742"/>
              <a:gd name="connsiteX14" fmla="*/ 540571 w 8139513"/>
              <a:gd name="connsiteY14" fmla="*/ 6322264 h 6322742"/>
              <a:gd name="connsiteX15" fmla="*/ 0 w 8139513"/>
              <a:gd name="connsiteY15" fmla="*/ 6322264 h 632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9513" h="6322742">
                <a:moveTo>
                  <a:pt x="0" y="0"/>
                </a:moveTo>
                <a:lnTo>
                  <a:pt x="941070" y="0"/>
                </a:lnTo>
                <a:lnTo>
                  <a:pt x="2797519" y="0"/>
                </a:lnTo>
                <a:lnTo>
                  <a:pt x="3738589" y="0"/>
                </a:lnTo>
                <a:lnTo>
                  <a:pt x="3798749" y="0"/>
                </a:lnTo>
                <a:lnTo>
                  <a:pt x="4255545" y="0"/>
                </a:lnTo>
                <a:lnTo>
                  <a:pt x="4739819" y="0"/>
                </a:lnTo>
                <a:lnTo>
                  <a:pt x="5196615" y="0"/>
                </a:lnTo>
                <a:lnTo>
                  <a:pt x="8139513" y="6322741"/>
                </a:lnTo>
                <a:lnTo>
                  <a:pt x="7815544" y="6322741"/>
                </a:lnTo>
                <a:lnTo>
                  <a:pt x="7815544" y="6322742"/>
                </a:lnTo>
                <a:lnTo>
                  <a:pt x="6874474" y="6322742"/>
                </a:lnTo>
                <a:lnTo>
                  <a:pt x="1481419" y="6322742"/>
                </a:lnTo>
                <a:lnTo>
                  <a:pt x="540349" y="6322742"/>
                </a:lnTo>
                <a:lnTo>
                  <a:pt x="540571" y="6322264"/>
                </a:lnTo>
                <a:lnTo>
                  <a:pt x="0" y="6322264"/>
                </a:lnTo>
                <a:close/>
              </a:path>
            </a:pathLst>
          </a:custGeom>
          <a:solidFill>
            <a:srgbClr val="39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4582868" cy="1252728"/>
          </a:xfrm>
        </p:spPr>
        <p:txBody>
          <a:bodyPr>
            <a:normAutofit/>
          </a:bodyPr>
          <a:lstStyle/>
          <a:p>
            <a:r>
              <a:rPr lang="en-US" altLang="zh-CN" sz="4100" b="1">
                <a:solidFill>
                  <a:srgbClr val="FFFFFF"/>
                </a:solidFill>
                <a:latin typeface="+mj-ea"/>
              </a:rPr>
              <a:t>2020</a:t>
            </a:r>
            <a:r>
              <a:rPr lang="zh-CN" altLang="en-US" sz="4100" b="1">
                <a:solidFill>
                  <a:srgbClr val="FFFFFF"/>
                </a:solidFill>
                <a:latin typeface="+mj-ea"/>
              </a:rPr>
              <a:t>年我们见证了历史</a:t>
            </a:r>
            <a:endParaRPr lang="zh-CN" altLang="en-US" sz="4100" b="1">
              <a:solidFill>
                <a:srgbClr val="FFFFFF"/>
              </a:solidFill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42032"/>
            <a:ext cx="5346940" cy="3538728"/>
          </a:xfrm>
        </p:spPr>
        <p:txBody>
          <a:bodyPr anchor="t">
            <a:normAutofit/>
          </a:bodyPr>
          <a:lstStyle/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 新冠肺炎爆发，武汉封城处理</a:t>
            </a:r>
            <a:endParaRPr lang="en-US" altLang="zh-CN" sz="1300" b="1" i="0" dirty="0">
              <a:solidFill>
                <a:srgbClr val="FFFFF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  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 钻石公主号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邮轮发现首名新冠肺炎确认患者（最后共确诊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696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人）</a:t>
            </a:r>
            <a:endParaRPr lang="en-US" altLang="zh-CN" sz="1300" b="0" i="0" dirty="0">
              <a:solidFill>
                <a:srgbClr val="FFFFF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 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海外新增病例首次超过中国，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全球新冠肺炎爆发</a:t>
            </a:r>
            <a:endParaRPr lang="en-US" altLang="zh-CN" sz="1300" dirty="0">
              <a:solidFill>
                <a:srgbClr val="FF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 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澳大利亚封国，除了澳洲公民，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或该公民及其近亲的任何人都将被拒绝入境。</a:t>
            </a:r>
            <a:endParaRPr lang="en-US" altLang="zh-CN" sz="1300" b="0" i="0" dirty="0">
              <a:solidFill>
                <a:srgbClr val="FFFFF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国际奥委会官方宣布：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东京奥运会将会推迟举办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，举办时期安排在 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年以后，但不得晚于 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年夏天。</a:t>
            </a:r>
            <a:endParaRPr lang="en-US" altLang="zh-CN" sz="1300" b="0" i="0" dirty="0">
              <a:solidFill>
                <a:srgbClr val="FFFFF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300" b="1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经党中央、国务院同意，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年全国普通高等学校招生统一考试延期一个月举行，考试时间为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日。办时期安排在 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 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年以后，但不得晚于 </a:t>
            </a:r>
            <a:r>
              <a:rPr lang="en-US" altLang="zh-CN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 </a:t>
            </a:r>
            <a:r>
              <a:rPr lang="zh-CN" altLang="en-US" sz="1300" b="0" i="0" dirty="0">
                <a:solidFill>
                  <a:srgbClr val="FFFFF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年夏天。</a:t>
            </a:r>
            <a:endParaRPr lang="en-US" altLang="zh-CN" sz="1300" b="0" i="0" dirty="0">
              <a:solidFill>
                <a:srgbClr val="FFFFFE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300" dirty="0">
              <a:solidFill>
                <a:srgbClr val="FF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300" b="1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</a:t>
            </a:r>
            <a:r>
              <a:rPr lang="zh-CN" altLang="en-US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届中国虚拟现实大会（</a:t>
            </a:r>
            <a:r>
              <a:rPr lang="en-US" altLang="zh-CN" sz="1300" dirty="0" err="1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ChinaVR</a:t>
            </a:r>
            <a:r>
              <a:rPr lang="en-US" altLang="zh-CN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2020</a:t>
            </a:r>
            <a:r>
              <a:rPr lang="zh-CN" altLang="en-US" sz="1300" dirty="0">
                <a:solidFill>
                  <a:srgbClr val="FFFF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）将以线上形式进行。</a:t>
            </a:r>
            <a:endParaRPr lang="zh-CN" altLang="en-US" sz="1300" dirty="0">
              <a:solidFill>
                <a:srgbClr val="FFFF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533" y="1331202"/>
            <a:ext cx="3966394" cy="26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8155" y="358140"/>
            <a:ext cx="8331200" cy="77089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8790" y="2182495"/>
            <a:ext cx="8330565" cy="8839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9100" y="4127500"/>
            <a:ext cx="8390255" cy="24282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816100" y="2327910"/>
            <a:ext cx="2249170" cy="5314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先传输基础模型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6090" y="4256405"/>
            <a:ext cx="2869565" cy="5016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先将基础模型添加到场景中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57750" y="4256405"/>
            <a:ext cx="1432560" cy="526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不断更新模型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57750" y="2333625"/>
            <a:ext cx="3014345" cy="525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sz="1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然后传输更新模型所需的数据</a:t>
            </a:r>
            <a:endParaRPr kumimoji="1" sz="16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6090" y="487680"/>
            <a:ext cx="1668145" cy="528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将复杂模型简化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51910" y="487680"/>
            <a:ext cx="4787900" cy="5283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记录简化过程中删除和修改的点以及操作的次序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" name="直接箭头连接符 1"/>
          <p:cNvCxnSpPr>
            <a:stCxn id="12" idx="3"/>
            <a:endCxn id="18" idx="1"/>
          </p:cNvCxnSpPr>
          <p:nvPr/>
        </p:nvCxnSpPr>
        <p:spPr>
          <a:xfrm>
            <a:off x="3404235" y="751840"/>
            <a:ext cx="4476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45465" y="487680"/>
            <a:ext cx="1028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服务器端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775" y="2327910"/>
            <a:ext cx="10280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网络传输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9120" y="4420870"/>
            <a:ext cx="1095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chemeClr val="l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客户端</a:t>
            </a:r>
            <a:endParaRPr kumimoji="1" lang="zh-CN" altLang="en-US" sz="16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下箭头 16"/>
          <p:cNvSpPr/>
          <p:nvPr/>
        </p:nvSpPr>
        <p:spPr>
          <a:xfrm>
            <a:off x="797560" y="1236345"/>
            <a:ext cx="3874135" cy="87820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以模型简化算法为基础实现</a:t>
            </a:r>
            <a:r>
              <a:rPr lang="en-US" altLang="zh-CN"/>
              <a:t>PM</a:t>
            </a:r>
            <a:endParaRPr lang="en-US" altLang="zh-CN"/>
          </a:p>
        </p:txBody>
      </p:sp>
      <p:sp>
        <p:nvSpPr>
          <p:cNvPr id="22" name="下箭头 21"/>
          <p:cNvSpPr/>
          <p:nvPr/>
        </p:nvSpPr>
        <p:spPr>
          <a:xfrm>
            <a:off x="4857115" y="1236345"/>
            <a:ext cx="3241675" cy="87820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渐进式加载数据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1652270" y="3201670"/>
            <a:ext cx="2413000" cy="87693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优先加载基础网格</a:t>
            </a:r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4965700" y="3190240"/>
            <a:ext cx="2798445" cy="88836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逐步提高模型精度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04160" y="4994275"/>
            <a:ext cx="5540375" cy="526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每更新到一定程度就记录下当前精度的模型数据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04795" y="5866130"/>
            <a:ext cx="5539740" cy="52641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当彻底恢复成原模型后通过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PM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过程中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记录的数据实现LOD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直接箭头连接符 9"/>
          <p:cNvCxnSpPr>
            <a:stCxn id="14" idx="3"/>
            <a:endCxn id="29" idx="1"/>
          </p:cNvCxnSpPr>
          <p:nvPr/>
        </p:nvCxnSpPr>
        <p:spPr>
          <a:xfrm>
            <a:off x="4065270" y="2584450"/>
            <a:ext cx="792480" cy="25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3"/>
            <a:endCxn id="16" idx="1"/>
          </p:cNvCxnSpPr>
          <p:nvPr/>
        </p:nvCxnSpPr>
        <p:spPr>
          <a:xfrm>
            <a:off x="4605655" y="4497705"/>
            <a:ext cx="252095" cy="127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6" idx="2"/>
            <a:endCxn id="3" idx="0"/>
          </p:cNvCxnSpPr>
          <p:nvPr/>
        </p:nvCxnSpPr>
        <p:spPr>
          <a:xfrm>
            <a:off x="5574030" y="4773295"/>
            <a:ext cx="635" cy="2114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" idx="2"/>
            <a:endCxn id="9" idx="0"/>
          </p:cNvCxnSpPr>
          <p:nvPr/>
        </p:nvCxnSpPr>
        <p:spPr>
          <a:xfrm>
            <a:off x="5574665" y="5511165"/>
            <a:ext cx="0" cy="34544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4" grpId="0" bldLvl="0" animBg="1"/>
      <p:bldP spid="15" grpId="0" bldLvl="0" animBg="1"/>
      <p:bldP spid="16" grpId="0" bldLvl="0" animBg="1"/>
      <p:bldP spid="29" grpId="0" bldLvl="0" animBg="1"/>
      <p:bldP spid="12" grpId="0" bldLvl="0" animBg="1"/>
      <p:bldP spid="18" grpId="0" bldLvl="0" animBg="1"/>
      <p:bldP spid="3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199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疫 情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87839" y="341851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开始影响我们的生活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疫情初期人们的工作学习生活</a:t>
            </a:r>
            <a:endParaRPr lang="zh-CN" altLang="en-US" b="1" dirty="0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/>
              <a:t>学校的教师化身网红主播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0" y="2443917"/>
            <a:ext cx="2857500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067">
            <a:off x="6806014" y="2209694"/>
            <a:ext cx="4285120" cy="2702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391">
            <a:off x="1837438" y="3517730"/>
            <a:ext cx="3730935" cy="27973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44" y="4001294"/>
            <a:ext cx="4537295" cy="2277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/>
              <a:t>实体公司开启了</a:t>
            </a:r>
            <a:r>
              <a:rPr lang="en-US" altLang="zh-CN" b="1" dirty="0"/>
              <a:t>SOHO</a:t>
            </a:r>
            <a:r>
              <a:rPr lang="zh-CN" altLang="en-US" b="1" dirty="0"/>
              <a:t>模式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47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478"/>
            <a:ext cx="8719566" cy="6858956"/>
          </a:xfrm>
          <a:custGeom>
            <a:avLst/>
            <a:gdLst>
              <a:gd name="connsiteX0" fmla="*/ 941070 w 8719566"/>
              <a:gd name="connsiteY0" fmla="*/ 0 h 6858956"/>
              <a:gd name="connsiteX1" fmla="*/ 4471386 w 8719566"/>
              <a:gd name="connsiteY1" fmla="*/ 0 h 6858956"/>
              <a:gd name="connsiteX2" fmla="*/ 5537614 w 8719566"/>
              <a:gd name="connsiteY2" fmla="*/ 0 h 6858956"/>
              <a:gd name="connsiteX3" fmla="*/ 5543191 w 8719566"/>
              <a:gd name="connsiteY3" fmla="*/ 0 h 6858956"/>
              <a:gd name="connsiteX4" fmla="*/ 8719566 w 8719566"/>
              <a:gd name="connsiteY4" fmla="*/ 6858478 h 6858956"/>
              <a:gd name="connsiteX5" fmla="*/ 7778275 w 8719566"/>
              <a:gd name="connsiteY5" fmla="*/ 6858478 h 6858956"/>
              <a:gd name="connsiteX6" fmla="*/ 7778496 w 8719566"/>
              <a:gd name="connsiteY6" fmla="*/ 6858956 h 6858956"/>
              <a:gd name="connsiteX7" fmla="*/ 353941 w 8719566"/>
              <a:gd name="connsiteY7" fmla="*/ 6858956 h 6858956"/>
              <a:gd name="connsiteX8" fmla="*/ 354201 w 8719566"/>
              <a:gd name="connsiteY8" fmla="*/ 6858394 h 6858956"/>
              <a:gd name="connsiteX9" fmla="*/ 0 w 8719566"/>
              <a:gd name="connsiteY9" fmla="*/ 6858394 h 6858956"/>
              <a:gd name="connsiteX10" fmla="*/ 0 w 8719566"/>
              <a:gd name="connsiteY10" fmla="*/ 478 h 6858956"/>
              <a:gd name="connsiteX11" fmla="*/ 941070 w 8719566"/>
              <a:gd name="connsiteY11" fmla="*/ 478 h 685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9566" h="6858956">
                <a:moveTo>
                  <a:pt x="941070" y="0"/>
                </a:moveTo>
                <a:lnTo>
                  <a:pt x="4471386" y="0"/>
                </a:lnTo>
                <a:lnTo>
                  <a:pt x="5537614" y="0"/>
                </a:lnTo>
                <a:lnTo>
                  <a:pt x="5543191" y="0"/>
                </a:lnTo>
                <a:lnTo>
                  <a:pt x="8719566" y="6858478"/>
                </a:lnTo>
                <a:lnTo>
                  <a:pt x="7778275" y="6858478"/>
                </a:lnTo>
                <a:lnTo>
                  <a:pt x="7778496" y="6858956"/>
                </a:lnTo>
                <a:lnTo>
                  <a:pt x="353941" y="6858956"/>
                </a:lnTo>
                <a:lnTo>
                  <a:pt x="354201" y="6858394"/>
                </a:lnTo>
                <a:lnTo>
                  <a:pt x="0" y="6858394"/>
                </a:lnTo>
                <a:lnTo>
                  <a:pt x="0" y="478"/>
                </a:lnTo>
                <a:lnTo>
                  <a:pt x="941070" y="4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9392"/>
            <a:ext cx="8391456" cy="6528608"/>
          </a:xfrm>
          <a:custGeom>
            <a:avLst/>
            <a:gdLst>
              <a:gd name="connsiteX0" fmla="*/ 0 w 8391456"/>
              <a:gd name="connsiteY0" fmla="*/ 0 h 6528608"/>
              <a:gd name="connsiteX1" fmla="*/ 941070 w 8391456"/>
              <a:gd name="connsiteY1" fmla="*/ 0 h 6528608"/>
              <a:gd name="connsiteX2" fmla="*/ 2906170 w 8391456"/>
              <a:gd name="connsiteY2" fmla="*/ 0 h 6528608"/>
              <a:gd name="connsiteX3" fmla="*/ 3847240 w 8391456"/>
              <a:gd name="connsiteY3" fmla="*/ 0 h 6528608"/>
              <a:gd name="connsiteX4" fmla="*/ 3940000 w 8391456"/>
              <a:gd name="connsiteY4" fmla="*/ 0 h 6528608"/>
              <a:gd name="connsiteX5" fmla="*/ 4411669 w 8391456"/>
              <a:gd name="connsiteY5" fmla="*/ 0 h 6528608"/>
              <a:gd name="connsiteX6" fmla="*/ 4881070 w 8391456"/>
              <a:gd name="connsiteY6" fmla="*/ 0 h 6528608"/>
              <a:gd name="connsiteX7" fmla="*/ 5352739 w 8391456"/>
              <a:gd name="connsiteY7" fmla="*/ 0 h 6528608"/>
              <a:gd name="connsiteX8" fmla="*/ 8391456 w 8391456"/>
              <a:gd name="connsiteY8" fmla="*/ 6528607 h 6528608"/>
              <a:gd name="connsiteX9" fmla="*/ 8056939 w 8391456"/>
              <a:gd name="connsiteY9" fmla="*/ 6528607 h 6528608"/>
              <a:gd name="connsiteX10" fmla="*/ 8056939 w 8391456"/>
              <a:gd name="connsiteY10" fmla="*/ 6528608 h 6528608"/>
              <a:gd name="connsiteX11" fmla="*/ 7115869 w 8391456"/>
              <a:gd name="connsiteY11" fmla="*/ 6528608 h 6528608"/>
              <a:gd name="connsiteX12" fmla="*/ 1516577 w 8391456"/>
              <a:gd name="connsiteY12" fmla="*/ 6528608 h 6528608"/>
              <a:gd name="connsiteX13" fmla="*/ 575507 w 8391456"/>
              <a:gd name="connsiteY13" fmla="*/ 6528608 h 6528608"/>
              <a:gd name="connsiteX14" fmla="*/ 575737 w 8391456"/>
              <a:gd name="connsiteY14" fmla="*/ 6528115 h 6528608"/>
              <a:gd name="connsiteX15" fmla="*/ 0 w 8391456"/>
              <a:gd name="connsiteY15" fmla="*/ 6528115 h 6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1456" h="6528608">
                <a:moveTo>
                  <a:pt x="0" y="0"/>
                </a:moveTo>
                <a:lnTo>
                  <a:pt x="941070" y="0"/>
                </a:lnTo>
                <a:lnTo>
                  <a:pt x="2906170" y="0"/>
                </a:lnTo>
                <a:lnTo>
                  <a:pt x="3847240" y="0"/>
                </a:lnTo>
                <a:lnTo>
                  <a:pt x="3940000" y="0"/>
                </a:lnTo>
                <a:lnTo>
                  <a:pt x="4411669" y="0"/>
                </a:lnTo>
                <a:lnTo>
                  <a:pt x="4881070" y="0"/>
                </a:lnTo>
                <a:lnTo>
                  <a:pt x="5352739" y="0"/>
                </a:lnTo>
                <a:lnTo>
                  <a:pt x="8391456" y="6528607"/>
                </a:lnTo>
                <a:lnTo>
                  <a:pt x="8056939" y="6528607"/>
                </a:lnTo>
                <a:lnTo>
                  <a:pt x="8056939" y="6528608"/>
                </a:lnTo>
                <a:lnTo>
                  <a:pt x="7115869" y="6528608"/>
                </a:lnTo>
                <a:lnTo>
                  <a:pt x="1516577" y="6528608"/>
                </a:lnTo>
                <a:lnTo>
                  <a:pt x="575507" y="6528608"/>
                </a:lnTo>
                <a:lnTo>
                  <a:pt x="575737" y="6528115"/>
                </a:lnTo>
                <a:lnTo>
                  <a:pt x="0" y="6528115"/>
                </a:lnTo>
                <a:close/>
              </a:path>
            </a:pathLst>
          </a:custGeom>
          <a:solidFill>
            <a:srgbClr val="392A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5258"/>
            <a:ext cx="8139513" cy="6322742"/>
          </a:xfrm>
          <a:custGeom>
            <a:avLst/>
            <a:gdLst>
              <a:gd name="connsiteX0" fmla="*/ 0 w 8139513"/>
              <a:gd name="connsiteY0" fmla="*/ 0 h 6322742"/>
              <a:gd name="connsiteX1" fmla="*/ 941070 w 8139513"/>
              <a:gd name="connsiteY1" fmla="*/ 0 h 6322742"/>
              <a:gd name="connsiteX2" fmla="*/ 2797519 w 8139513"/>
              <a:gd name="connsiteY2" fmla="*/ 0 h 6322742"/>
              <a:gd name="connsiteX3" fmla="*/ 3738589 w 8139513"/>
              <a:gd name="connsiteY3" fmla="*/ 0 h 6322742"/>
              <a:gd name="connsiteX4" fmla="*/ 3798749 w 8139513"/>
              <a:gd name="connsiteY4" fmla="*/ 0 h 6322742"/>
              <a:gd name="connsiteX5" fmla="*/ 4255545 w 8139513"/>
              <a:gd name="connsiteY5" fmla="*/ 0 h 6322742"/>
              <a:gd name="connsiteX6" fmla="*/ 4739819 w 8139513"/>
              <a:gd name="connsiteY6" fmla="*/ 0 h 6322742"/>
              <a:gd name="connsiteX7" fmla="*/ 5196615 w 8139513"/>
              <a:gd name="connsiteY7" fmla="*/ 0 h 6322742"/>
              <a:gd name="connsiteX8" fmla="*/ 8139513 w 8139513"/>
              <a:gd name="connsiteY8" fmla="*/ 6322741 h 6322742"/>
              <a:gd name="connsiteX9" fmla="*/ 7815544 w 8139513"/>
              <a:gd name="connsiteY9" fmla="*/ 6322741 h 6322742"/>
              <a:gd name="connsiteX10" fmla="*/ 7815544 w 8139513"/>
              <a:gd name="connsiteY10" fmla="*/ 6322742 h 6322742"/>
              <a:gd name="connsiteX11" fmla="*/ 6874474 w 8139513"/>
              <a:gd name="connsiteY11" fmla="*/ 6322742 h 6322742"/>
              <a:gd name="connsiteX12" fmla="*/ 1481419 w 8139513"/>
              <a:gd name="connsiteY12" fmla="*/ 6322742 h 6322742"/>
              <a:gd name="connsiteX13" fmla="*/ 540349 w 8139513"/>
              <a:gd name="connsiteY13" fmla="*/ 6322742 h 6322742"/>
              <a:gd name="connsiteX14" fmla="*/ 540571 w 8139513"/>
              <a:gd name="connsiteY14" fmla="*/ 6322264 h 6322742"/>
              <a:gd name="connsiteX15" fmla="*/ 0 w 8139513"/>
              <a:gd name="connsiteY15" fmla="*/ 6322264 h 632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9513" h="6322742">
                <a:moveTo>
                  <a:pt x="0" y="0"/>
                </a:moveTo>
                <a:lnTo>
                  <a:pt x="941070" y="0"/>
                </a:lnTo>
                <a:lnTo>
                  <a:pt x="2797519" y="0"/>
                </a:lnTo>
                <a:lnTo>
                  <a:pt x="3738589" y="0"/>
                </a:lnTo>
                <a:lnTo>
                  <a:pt x="3798749" y="0"/>
                </a:lnTo>
                <a:lnTo>
                  <a:pt x="4255545" y="0"/>
                </a:lnTo>
                <a:lnTo>
                  <a:pt x="4739819" y="0"/>
                </a:lnTo>
                <a:lnTo>
                  <a:pt x="5196615" y="0"/>
                </a:lnTo>
                <a:lnTo>
                  <a:pt x="8139513" y="6322741"/>
                </a:lnTo>
                <a:lnTo>
                  <a:pt x="7815544" y="6322741"/>
                </a:lnTo>
                <a:lnTo>
                  <a:pt x="7815544" y="6322742"/>
                </a:lnTo>
                <a:lnTo>
                  <a:pt x="6874474" y="6322742"/>
                </a:lnTo>
                <a:lnTo>
                  <a:pt x="1481419" y="6322742"/>
                </a:lnTo>
                <a:lnTo>
                  <a:pt x="540349" y="6322742"/>
                </a:lnTo>
                <a:lnTo>
                  <a:pt x="540571" y="6322264"/>
                </a:lnTo>
                <a:lnTo>
                  <a:pt x="0" y="6322264"/>
                </a:lnTo>
                <a:close/>
              </a:path>
            </a:pathLst>
          </a:custGeom>
          <a:solidFill>
            <a:srgbClr val="39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4582868" cy="1252728"/>
          </a:xfrm>
        </p:spPr>
        <p:txBody>
          <a:bodyPr>
            <a:normAutofit/>
          </a:bodyPr>
          <a:lstStyle/>
          <a:p>
            <a:r>
              <a:rPr lang="zh-CN" altLang="en-US" sz="4100" b="1">
                <a:solidFill>
                  <a:srgbClr val="FFFFFF"/>
                </a:solidFill>
              </a:rPr>
              <a:t>常规网络通讯平台</a:t>
            </a:r>
            <a:endParaRPr lang="zh-CN" altLang="en-US" sz="4100" b="1">
              <a:solidFill>
                <a:srgbClr val="FFFFFF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2542032"/>
            <a:ext cx="5346940" cy="3538728"/>
          </a:xfrm>
        </p:spPr>
        <p:txBody>
          <a:bodyPr anchor="t">
            <a:normAutofit/>
          </a:bodyPr>
          <a:lstStyle/>
          <a:p>
            <a:r>
              <a:rPr lang="en-US" altLang="zh-CN" sz="1900" dirty="0">
                <a:solidFill>
                  <a:srgbClr val="FFFFFE"/>
                </a:solidFill>
              </a:rPr>
              <a:t>QQ</a:t>
            </a:r>
            <a:r>
              <a:rPr lang="zh-CN" altLang="en-US" sz="1900" dirty="0">
                <a:solidFill>
                  <a:srgbClr val="FFFFFE"/>
                </a:solidFill>
              </a:rPr>
              <a:t>、微信群</a:t>
            </a:r>
            <a:endParaRPr lang="en-US" altLang="zh-CN" sz="1900" dirty="0">
              <a:solidFill>
                <a:srgbClr val="FFFFFE"/>
              </a:solidFill>
            </a:endParaRPr>
          </a:p>
          <a:p>
            <a:pPr lvl="1"/>
            <a:r>
              <a:rPr lang="en-US" altLang="zh-CN" sz="1400" dirty="0">
                <a:solidFill>
                  <a:srgbClr val="FFFFFE"/>
                </a:solidFill>
              </a:rPr>
              <a:t>——</a:t>
            </a:r>
            <a:r>
              <a:rPr lang="zh-CN" altLang="en-US" sz="1400" dirty="0">
                <a:solidFill>
                  <a:srgbClr val="FFFFFE"/>
                </a:solidFill>
              </a:rPr>
              <a:t>沟通效果有限，无法达到良好的沟通</a:t>
            </a:r>
            <a:endParaRPr lang="en-US" altLang="zh-CN" sz="1400" dirty="0">
              <a:solidFill>
                <a:srgbClr val="FFFFFE"/>
              </a:solidFill>
            </a:endParaRPr>
          </a:p>
          <a:p>
            <a:r>
              <a:rPr lang="zh-CN" altLang="en-US" sz="1900" dirty="0">
                <a:solidFill>
                  <a:srgbClr val="FFFFFE"/>
                </a:solidFill>
              </a:rPr>
              <a:t>传统直播平台（斗鱼、虎牙）</a:t>
            </a:r>
            <a:endParaRPr lang="en-US" altLang="zh-CN" sz="1900" dirty="0">
              <a:solidFill>
                <a:srgbClr val="FFFFFE"/>
              </a:solidFill>
            </a:endParaRPr>
          </a:p>
          <a:p>
            <a:pPr lvl="1"/>
            <a:r>
              <a:rPr lang="en-US" altLang="zh-CN" sz="1400" dirty="0">
                <a:solidFill>
                  <a:srgbClr val="FFFFFE"/>
                </a:solidFill>
              </a:rPr>
              <a:t>——</a:t>
            </a:r>
            <a:r>
              <a:rPr lang="zh-CN" altLang="en-US" sz="1400" dirty="0">
                <a:solidFill>
                  <a:srgbClr val="FFFFFE"/>
                </a:solidFill>
              </a:rPr>
              <a:t>沟通方向单一，使用场景缺乏严肃性</a:t>
            </a:r>
            <a:endParaRPr lang="en-US" altLang="zh-CN" sz="1400" dirty="0">
              <a:solidFill>
                <a:srgbClr val="FFFFFE"/>
              </a:solidFill>
            </a:endParaRPr>
          </a:p>
          <a:p>
            <a:r>
              <a:rPr lang="zh-CN" altLang="en-US" sz="1900" dirty="0">
                <a:solidFill>
                  <a:srgbClr val="FFFFFE"/>
                </a:solidFill>
              </a:rPr>
              <a:t>商务会议（钉钉、腾讯会议）</a:t>
            </a:r>
            <a:endParaRPr lang="en-US" altLang="zh-CN" sz="1900" dirty="0">
              <a:solidFill>
                <a:srgbClr val="FFFFFE"/>
              </a:solidFill>
            </a:endParaRPr>
          </a:p>
          <a:p>
            <a:pPr lvl="1"/>
            <a:r>
              <a:rPr lang="en-US" altLang="zh-CN" sz="1400" dirty="0">
                <a:solidFill>
                  <a:srgbClr val="FFFFFE"/>
                </a:solidFill>
              </a:rPr>
              <a:t>——</a:t>
            </a:r>
            <a:r>
              <a:rPr lang="zh-CN" altLang="en-US" sz="1400" dirty="0">
                <a:solidFill>
                  <a:srgbClr val="FFFFFE"/>
                </a:solidFill>
              </a:rPr>
              <a:t>沟通互动有限，并且使用时需要安装客户端</a:t>
            </a:r>
            <a:endParaRPr lang="en-US" altLang="zh-CN" sz="1400" dirty="0">
              <a:solidFill>
                <a:srgbClr val="FFFFFE"/>
              </a:solidFill>
            </a:endParaRPr>
          </a:p>
          <a:p>
            <a:pPr marL="0" indent="0">
              <a:buNone/>
            </a:pPr>
            <a:endParaRPr lang="en-US" altLang="zh-CN" sz="1900" dirty="0">
              <a:solidFill>
                <a:srgbClr val="FFFFFE"/>
              </a:solidFill>
            </a:endParaRPr>
          </a:p>
          <a:p>
            <a:pPr marL="0" indent="0">
              <a:buNone/>
            </a:pPr>
            <a:r>
              <a:rPr lang="zh-CN" altLang="en-US" sz="1900" b="1" dirty="0">
                <a:solidFill>
                  <a:srgbClr val="FFFFFE"/>
                </a:solidFill>
              </a:rPr>
              <a:t>在后疫情时代下</a:t>
            </a:r>
            <a:r>
              <a:rPr lang="en-US" altLang="zh-CN" sz="1900" b="1" dirty="0">
                <a:solidFill>
                  <a:srgbClr val="FFFFFE"/>
                </a:solidFill>
              </a:rPr>
              <a:t>——</a:t>
            </a:r>
            <a:endParaRPr lang="en-US" altLang="zh-CN" sz="1900" b="1" dirty="0">
              <a:solidFill>
                <a:srgbClr val="FFFFFE"/>
              </a:solidFill>
            </a:endParaRPr>
          </a:p>
          <a:p>
            <a:pPr marL="0" indent="0">
              <a:buNone/>
            </a:pPr>
            <a:r>
              <a:rPr lang="zh-CN" altLang="en-US" sz="1900" b="1" dirty="0">
                <a:solidFill>
                  <a:srgbClr val="FFFFFE"/>
                </a:solidFill>
              </a:rPr>
              <a:t>需要一款针对千人级别的虚拟现实在线会议系统！</a:t>
            </a:r>
            <a:endParaRPr lang="en-US" altLang="zh-CN" sz="1900" b="1" dirty="0">
              <a:solidFill>
                <a:srgbClr val="FFFFFE"/>
              </a:solidFill>
            </a:endParaRPr>
          </a:p>
          <a:p>
            <a:endParaRPr lang="zh-CN" altLang="en-US" sz="1900" dirty="0">
              <a:solidFill>
                <a:srgbClr val="FFFFFE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533" y="1331202"/>
            <a:ext cx="3966394" cy="26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47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478"/>
            <a:ext cx="8719566" cy="6858956"/>
          </a:xfrm>
          <a:custGeom>
            <a:avLst/>
            <a:gdLst>
              <a:gd name="connsiteX0" fmla="*/ 941070 w 8719566"/>
              <a:gd name="connsiteY0" fmla="*/ 0 h 6858956"/>
              <a:gd name="connsiteX1" fmla="*/ 4471386 w 8719566"/>
              <a:gd name="connsiteY1" fmla="*/ 0 h 6858956"/>
              <a:gd name="connsiteX2" fmla="*/ 5537614 w 8719566"/>
              <a:gd name="connsiteY2" fmla="*/ 0 h 6858956"/>
              <a:gd name="connsiteX3" fmla="*/ 5543191 w 8719566"/>
              <a:gd name="connsiteY3" fmla="*/ 0 h 6858956"/>
              <a:gd name="connsiteX4" fmla="*/ 8719566 w 8719566"/>
              <a:gd name="connsiteY4" fmla="*/ 6858478 h 6858956"/>
              <a:gd name="connsiteX5" fmla="*/ 7778275 w 8719566"/>
              <a:gd name="connsiteY5" fmla="*/ 6858478 h 6858956"/>
              <a:gd name="connsiteX6" fmla="*/ 7778496 w 8719566"/>
              <a:gd name="connsiteY6" fmla="*/ 6858956 h 6858956"/>
              <a:gd name="connsiteX7" fmla="*/ 353941 w 8719566"/>
              <a:gd name="connsiteY7" fmla="*/ 6858956 h 6858956"/>
              <a:gd name="connsiteX8" fmla="*/ 354201 w 8719566"/>
              <a:gd name="connsiteY8" fmla="*/ 6858394 h 6858956"/>
              <a:gd name="connsiteX9" fmla="*/ 0 w 8719566"/>
              <a:gd name="connsiteY9" fmla="*/ 6858394 h 6858956"/>
              <a:gd name="connsiteX10" fmla="*/ 0 w 8719566"/>
              <a:gd name="connsiteY10" fmla="*/ 478 h 6858956"/>
              <a:gd name="connsiteX11" fmla="*/ 941070 w 8719566"/>
              <a:gd name="connsiteY11" fmla="*/ 478 h 685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9566" h="6858956">
                <a:moveTo>
                  <a:pt x="941070" y="0"/>
                </a:moveTo>
                <a:lnTo>
                  <a:pt x="4471386" y="0"/>
                </a:lnTo>
                <a:lnTo>
                  <a:pt x="5537614" y="0"/>
                </a:lnTo>
                <a:lnTo>
                  <a:pt x="5543191" y="0"/>
                </a:lnTo>
                <a:lnTo>
                  <a:pt x="8719566" y="6858478"/>
                </a:lnTo>
                <a:lnTo>
                  <a:pt x="7778275" y="6858478"/>
                </a:lnTo>
                <a:lnTo>
                  <a:pt x="7778496" y="6858956"/>
                </a:lnTo>
                <a:lnTo>
                  <a:pt x="353941" y="6858956"/>
                </a:lnTo>
                <a:lnTo>
                  <a:pt x="354201" y="6858394"/>
                </a:lnTo>
                <a:lnTo>
                  <a:pt x="0" y="6858394"/>
                </a:lnTo>
                <a:lnTo>
                  <a:pt x="0" y="478"/>
                </a:lnTo>
                <a:lnTo>
                  <a:pt x="941070" y="4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9392"/>
            <a:ext cx="8391456" cy="6528608"/>
          </a:xfrm>
          <a:custGeom>
            <a:avLst/>
            <a:gdLst>
              <a:gd name="connsiteX0" fmla="*/ 0 w 8391456"/>
              <a:gd name="connsiteY0" fmla="*/ 0 h 6528608"/>
              <a:gd name="connsiteX1" fmla="*/ 941070 w 8391456"/>
              <a:gd name="connsiteY1" fmla="*/ 0 h 6528608"/>
              <a:gd name="connsiteX2" fmla="*/ 2906170 w 8391456"/>
              <a:gd name="connsiteY2" fmla="*/ 0 h 6528608"/>
              <a:gd name="connsiteX3" fmla="*/ 3847240 w 8391456"/>
              <a:gd name="connsiteY3" fmla="*/ 0 h 6528608"/>
              <a:gd name="connsiteX4" fmla="*/ 3940000 w 8391456"/>
              <a:gd name="connsiteY4" fmla="*/ 0 h 6528608"/>
              <a:gd name="connsiteX5" fmla="*/ 4411669 w 8391456"/>
              <a:gd name="connsiteY5" fmla="*/ 0 h 6528608"/>
              <a:gd name="connsiteX6" fmla="*/ 4881070 w 8391456"/>
              <a:gd name="connsiteY6" fmla="*/ 0 h 6528608"/>
              <a:gd name="connsiteX7" fmla="*/ 5352739 w 8391456"/>
              <a:gd name="connsiteY7" fmla="*/ 0 h 6528608"/>
              <a:gd name="connsiteX8" fmla="*/ 8391456 w 8391456"/>
              <a:gd name="connsiteY8" fmla="*/ 6528607 h 6528608"/>
              <a:gd name="connsiteX9" fmla="*/ 8056939 w 8391456"/>
              <a:gd name="connsiteY9" fmla="*/ 6528607 h 6528608"/>
              <a:gd name="connsiteX10" fmla="*/ 8056939 w 8391456"/>
              <a:gd name="connsiteY10" fmla="*/ 6528608 h 6528608"/>
              <a:gd name="connsiteX11" fmla="*/ 7115869 w 8391456"/>
              <a:gd name="connsiteY11" fmla="*/ 6528608 h 6528608"/>
              <a:gd name="connsiteX12" fmla="*/ 1516577 w 8391456"/>
              <a:gd name="connsiteY12" fmla="*/ 6528608 h 6528608"/>
              <a:gd name="connsiteX13" fmla="*/ 575507 w 8391456"/>
              <a:gd name="connsiteY13" fmla="*/ 6528608 h 6528608"/>
              <a:gd name="connsiteX14" fmla="*/ 575737 w 8391456"/>
              <a:gd name="connsiteY14" fmla="*/ 6528115 h 6528608"/>
              <a:gd name="connsiteX15" fmla="*/ 0 w 8391456"/>
              <a:gd name="connsiteY15" fmla="*/ 6528115 h 6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1456" h="6528608">
                <a:moveTo>
                  <a:pt x="0" y="0"/>
                </a:moveTo>
                <a:lnTo>
                  <a:pt x="941070" y="0"/>
                </a:lnTo>
                <a:lnTo>
                  <a:pt x="2906170" y="0"/>
                </a:lnTo>
                <a:lnTo>
                  <a:pt x="3847240" y="0"/>
                </a:lnTo>
                <a:lnTo>
                  <a:pt x="3940000" y="0"/>
                </a:lnTo>
                <a:lnTo>
                  <a:pt x="4411669" y="0"/>
                </a:lnTo>
                <a:lnTo>
                  <a:pt x="4881070" y="0"/>
                </a:lnTo>
                <a:lnTo>
                  <a:pt x="5352739" y="0"/>
                </a:lnTo>
                <a:lnTo>
                  <a:pt x="8391456" y="6528607"/>
                </a:lnTo>
                <a:lnTo>
                  <a:pt x="8056939" y="6528607"/>
                </a:lnTo>
                <a:lnTo>
                  <a:pt x="8056939" y="6528608"/>
                </a:lnTo>
                <a:lnTo>
                  <a:pt x="7115869" y="6528608"/>
                </a:lnTo>
                <a:lnTo>
                  <a:pt x="1516577" y="6528608"/>
                </a:lnTo>
                <a:lnTo>
                  <a:pt x="575507" y="6528608"/>
                </a:lnTo>
                <a:lnTo>
                  <a:pt x="575737" y="6528115"/>
                </a:lnTo>
                <a:lnTo>
                  <a:pt x="0" y="6528115"/>
                </a:lnTo>
                <a:close/>
              </a:path>
            </a:pathLst>
          </a:custGeom>
          <a:solidFill>
            <a:srgbClr val="392A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5258"/>
            <a:ext cx="8139513" cy="6322742"/>
          </a:xfrm>
          <a:custGeom>
            <a:avLst/>
            <a:gdLst>
              <a:gd name="connsiteX0" fmla="*/ 0 w 8139513"/>
              <a:gd name="connsiteY0" fmla="*/ 0 h 6322742"/>
              <a:gd name="connsiteX1" fmla="*/ 941070 w 8139513"/>
              <a:gd name="connsiteY1" fmla="*/ 0 h 6322742"/>
              <a:gd name="connsiteX2" fmla="*/ 2797519 w 8139513"/>
              <a:gd name="connsiteY2" fmla="*/ 0 h 6322742"/>
              <a:gd name="connsiteX3" fmla="*/ 3738589 w 8139513"/>
              <a:gd name="connsiteY3" fmla="*/ 0 h 6322742"/>
              <a:gd name="connsiteX4" fmla="*/ 3798749 w 8139513"/>
              <a:gd name="connsiteY4" fmla="*/ 0 h 6322742"/>
              <a:gd name="connsiteX5" fmla="*/ 4255545 w 8139513"/>
              <a:gd name="connsiteY5" fmla="*/ 0 h 6322742"/>
              <a:gd name="connsiteX6" fmla="*/ 4739819 w 8139513"/>
              <a:gd name="connsiteY6" fmla="*/ 0 h 6322742"/>
              <a:gd name="connsiteX7" fmla="*/ 5196615 w 8139513"/>
              <a:gd name="connsiteY7" fmla="*/ 0 h 6322742"/>
              <a:gd name="connsiteX8" fmla="*/ 8139513 w 8139513"/>
              <a:gd name="connsiteY8" fmla="*/ 6322741 h 6322742"/>
              <a:gd name="connsiteX9" fmla="*/ 7815544 w 8139513"/>
              <a:gd name="connsiteY9" fmla="*/ 6322741 h 6322742"/>
              <a:gd name="connsiteX10" fmla="*/ 7815544 w 8139513"/>
              <a:gd name="connsiteY10" fmla="*/ 6322742 h 6322742"/>
              <a:gd name="connsiteX11" fmla="*/ 6874474 w 8139513"/>
              <a:gd name="connsiteY11" fmla="*/ 6322742 h 6322742"/>
              <a:gd name="connsiteX12" fmla="*/ 1481419 w 8139513"/>
              <a:gd name="connsiteY12" fmla="*/ 6322742 h 6322742"/>
              <a:gd name="connsiteX13" fmla="*/ 540349 w 8139513"/>
              <a:gd name="connsiteY13" fmla="*/ 6322742 h 6322742"/>
              <a:gd name="connsiteX14" fmla="*/ 540571 w 8139513"/>
              <a:gd name="connsiteY14" fmla="*/ 6322264 h 6322742"/>
              <a:gd name="connsiteX15" fmla="*/ 0 w 8139513"/>
              <a:gd name="connsiteY15" fmla="*/ 6322264 h 632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9513" h="6322742">
                <a:moveTo>
                  <a:pt x="0" y="0"/>
                </a:moveTo>
                <a:lnTo>
                  <a:pt x="941070" y="0"/>
                </a:lnTo>
                <a:lnTo>
                  <a:pt x="2797519" y="0"/>
                </a:lnTo>
                <a:lnTo>
                  <a:pt x="3738589" y="0"/>
                </a:lnTo>
                <a:lnTo>
                  <a:pt x="3798749" y="0"/>
                </a:lnTo>
                <a:lnTo>
                  <a:pt x="4255545" y="0"/>
                </a:lnTo>
                <a:lnTo>
                  <a:pt x="4739819" y="0"/>
                </a:lnTo>
                <a:lnTo>
                  <a:pt x="5196615" y="0"/>
                </a:lnTo>
                <a:lnTo>
                  <a:pt x="8139513" y="6322741"/>
                </a:lnTo>
                <a:lnTo>
                  <a:pt x="7815544" y="6322741"/>
                </a:lnTo>
                <a:lnTo>
                  <a:pt x="7815544" y="6322742"/>
                </a:lnTo>
                <a:lnTo>
                  <a:pt x="6874474" y="6322742"/>
                </a:lnTo>
                <a:lnTo>
                  <a:pt x="1481419" y="6322742"/>
                </a:lnTo>
                <a:lnTo>
                  <a:pt x="540349" y="6322742"/>
                </a:lnTo>
                <a:lnTo>
                  <a:pt x="540571" y="6322264"/>
                </a:lnTo>
                <a:lnTo>
                  <a:pt x="0" y="6322264"/>
                </a:lnTo>
                <a:close/>
              </a:path>
            </a:pathLst>
          </a:custGeom>
          <a:solidFill>
            <a:srgbClr val="39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4582868" cy="1252728"/>
          </a:xfrm>
        </p:spPr>
        <p:txBody>
          <a:bodyPr>
            <a:normAutofit/>
          </a:bodyPr>
          <a:lstStyle/>
          <a:p>
            <a:r>
              <a:rPr lang="zh-CN" altLang="en-US" sz="2800">
                <a:solidFill>
                  <a:srgbClr val="FFFFFF"/>
                </a:solidFill>
                <a:latin typeface="+mj-ea"/>
              </a:rPr>
              <a:t>打造一款轻量级</a:t>
            </a:r>
            <a:r>
              <a:rPr lang="en-US" altLang="zh-CN" sz="2800">
                <a:solidFill>
                  <a:srgbClr val="FFFFFF"/>
                </a:solidFill>
                <a:latin typeface="+mj-ea"/>
              </a:rPr>
              <a:t>WebVR</a:t>
            </a:r>
            <a:r>
              <a:rPr lang="zh-CN" altLang="en-US" sz="2800">
                <a:solidFill>
                  <a:srgbClr val="FFFFFF"/>
                </a:solidFill>
                <a:latin typeface="+mj-ea"/>
              </a:rPr>
              <a:t>在线会议平台所要面临的挑战</a:t>
            </a:r>
            <a:endParaRPr lang="zh-CN" altLang="en-US" sz="280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2542032"/>
            <a:ext cx="5346940" cy="3538728"/>
          </a:xfrm>
        </p:spPr>
        <p:txBody>
          <a:bodyPr anchor="t">
            <a:normAutofit/>
          </a:bodyPr>
          <a:lstStyle/>
          <a:p>
            <a:r>
              <a:rPr lang="zh-CN" altLang="en-US" sz="2000" dirty="0">
                <a:solidFill>
                  <a:srgbClr val="FFFFFE"/>
                </a:solidFill>
              </a:rPr>
              <a:t>会议厅场景模型往往数据量十分巨大，且结构复杂</a:t>
            </a:r>
            <a:endParaRPr lang="en-US" altLang="zh-CN" sz="20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千人级动态情景模型数据量十分巨大</a:t>
            </a:r>
            <a:endParaRPr lang="en-US" altLang="zh-CN" sz="20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千人级会议大数据网络传输速度太慢</a:t>
            </a:r>
            <a:endParaRPr lang="en-US" altLang="zh-CN" sz="2000" dirty="0">
              <a:solidFill>
                <a:srgbClr val="FFFFFE"/>
              </a:solidFill>
            </a:endParaRPr>
          </a:p>
          <a:p>
            <a:r>
              <a:rPr lang="en-US" altLang="zh-CN" sz="2000" dirty="0">
                <a:solidFill>
                  <a:srgbClr val="FFFFFE"/>
                </a:solidFill>
              </a:rPr>
              <a:t>Web</a:t>
            </a:r>
            <a:r>
              <a:rPr lang="zh-CN" altLang="en-US" sz="2000" dirty="0">
                <a:solidFill>
                  <a:srgbClr val="FFFFFE"/>
                </a:solidFill>
              </a:rPr>
              <a:t>端对于千人级会议场景的渲染压力很大</a:t>
            </a:r>
            <a:endParaRPr lang="en-US" altLang="zh-CN" sz="20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过于单一的虚拟化身与会议场景，无法提供灵活且良好的用户体验</a:t>
            </a:r>
            <a:endParaRPr lang="en-US" altLang="zh-CN" sz="2000" dirty="0">
              <a:solidFill>
                <a:srgbClr val="FFFFFE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533" y="1331202"/>
            <a:ext cx="3966394" cy="26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478"/>
          </a:xfrm>
          <a:prstGeom prst="rect">
            <a:avLst/>
          </a:prstGeom>
          <a:solidFill>
            <a:srgbClr val="40404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478"/>
            <a:ext cx="8719566" cy="6858956"/>
          </a:xfrm>
          <a:custGeom>
            <a:avLst/>
            <a:gdLst>
              <a:gd name="connsiteX0" fmla="*/ 941070 w 8719566"/>
              <a:gd name="connsiteY0" fmla="*/ 0 h 6858956"/>
              <a:gd name="connsiteX1" fmla="*/ 4471386 w 8719566"/>
              <a:gd name="connsiteY1" fmla="*/ 0 h 6858956"/>
              <a:gd name="connsiteX2" fmla="*/ 5537614 w 8719566"/>
              <a:gd name="connsiteY2" fmla="*/ 0 h 6858956"/>
              <a:gd name="connsiteX3" fmla="*/ 5543191 w 8719566"/>
              <a:gd name="connsiteY3" fmla="*/ 0 h 6858956"/>
              <a:gd name="connsiteX4" fmla="*/ 8719566 w 8719566"/>
              <a:gd name="connsiteY4" fmla="*/ 6858478 h 6858956"/>
              <a:gd name="connsiteX5" fmla="*/ 7778275 w 8719566"/>
              <a:gd name="connsiteY5" fmla="*/ 6858478 h 6858956"/>
              <a:gd name="connsiteX6" fmla="*/ 7778496 w 8719566"/>
              <a:gd name="connsiteY6" fmla="*/ 6858956 h 6858956"/>
              <a:gd name="connsiteX7" fmla="*/ 353941 w 8719566"/>
              <a:gd name="connsiteY7" fmla="*/ 6858956 h 6858956"/>
              <a:gd name="connsiteX8" fmla="*/ 354201 w 8719566"/>
              <a:gd name="connsiteY8" fmla="*/ 6858394 h 6858956"/>
              <a:gd name="connsiteX9" fmla="*/ 0 w 8719566"/>
              <a:gd name="connsiteY9" fmla="*/ 6858394 h 6858956"/>
              <a:gd name="connsiteX10" fmla="*/ 0 w 8719566"/>
              <a:gd name="connsiteY10" fmla="*/ 478 h 6858956"/>
              <a:gd name="connsiteX11" fmla="*/ 941070 w 8719566"/>
              <a:gd name="connsiteY11" fmla="*/ 478 h 685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9566" h="6858956">
                <a:moveTo>
                  <a:pt x="941070" y="0"/>
                </a:moveTo>
                <a:lnTo>
                  <a:pt x="4471386" y="0"/>
                </a:lnTo>
                <a:lnTo>
                  <a:pt x="5537614" y="0"/>
                </a:lnTo>
                <a:lnTo>
                  <a:pt x="5543191" y="0"/>
                </a:lnTo>
                <a:lnTo>
                  <a:pt x="8719566" y="6858478"/>
                </a:lnTo>
                <a:lnTo>
                  <a:pt x="7778275" y="6858478"/>
                </a:lnTo>
                <a:lnTo>
                  <a:pt x="7778496" y="6858956"/>
                </a:lnTo>
                <a:lnTo>
                  <a:pt x="353941" y="6858956"/>
                </a:lnTo>
                <a:lnTo>
                  <a:pt x="354201" y="6858394"/>
                </a:lnTo>
                <a:lnTo>
                  <a:pt x="0" y="6858394"/>
                </a:lnTo>
                <a:lnTo>
                  <a:pt x="0" y="478"/>
                </a:lnTo>
                <a:lnTo>
                  <a:pt x="941070" y="4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29392"/>
            <a:ext cx="8391456" cy="6528608"/>
          </a:xfrm>
          <a:custGeom>
            <a:avLst/>
            <a:gdLst>
              <a:gd name="connsiteX0" fmla="*/ 0 w 8391456"/>
              <a:gd name="connsiteY0" fmla="*/ 0 h 6528608"/>
              <a:gd name="connsiteX1" fmla="*/ 941070 w 8391456"/>
              <a:gd name="connsiteY1" fmla="*/ 0 h 6528608"/>
              <a:gd name="connsiteX2" fmla="*/ 2906170 w 8391456"/>
              <a:gd name="connsiteY2" fmla="*/ 0 h 6528608"/>
              <a:gd name="connsiteX3" fmla="*/ 3847240 w 8391456"/>
              <a:gd name="connsiteY3" fmla="*/ 0 h 6528608"/>
              <a:gd name="connsiteX4" fmla="*/ 3940000 w 8391456"/>
              <a:gd name="connsiteY4" fmla="*/ 0 h 6528608"/>
              <a:gd name="connsiteX5" fmla="*/ 4411669 w 8391456"/>
              <a:gd name="connsiteY5" fmla="*/ 0 h 6528608"/>
              <a:gd name="connsiteX6" fmla="*/ 4881070 w 8391456"/>
              <a:gd name="connsiteY6" fmla="*/ 0 h 6528608"/>
              <a:gd name="connsiteX7" fmla="*/ 5352739 w 8391456"/>
              <a:gd name="connsiteY7" fmla="*/ 0 h 6528608"/>
              <a:gd name="connsiteX8" fmla="*/ 8391456 w 8391456"/>
              <a:gd name="connsiteY8" fmla="*/ 6528607 h 6528608"/>
              <a:gd name="connsiteX9" fmla="*/ 8056939 w 8391456"/>
              <a:gd name="connsiteY9" fmla="*/ 6528607 h 6528608"/>
              <a:gd name="connsiteX10" fmla="*/ 8056939 w 8391456"/>
              <a:gd name="connsiteY10" fmla="*/ 6528608 h 6528608"/>
              <a:gd name="connsiteX11" fmla="*/ 7115869 w 8391456"/>
              <a:gd name="connsiteY11" fmla="*/ 6528608 h 6528608"/>
              <a:gd name="connsiteX12" fmla="*/ 1516577 w 8391456"/>
              <a:gd name="connsiteY12" fmla="*/ 6528608 h 6528608"/>
              <a:gd name="connsiteX13" fmla="*/ 575507 w 8391456"/>
              <a:gd name="connsiteY13" fmla="*/ 6528608 h 6528608"/>
              <a:gd name="connsiteX14" fmla="*/ 575737 w 8391456"/>
              <a:gd name="connsiteY14" fmla="*/ 6528115 h 6528608"/>
              <a:gd name="connsiteX15" fmla="*/ 0 w 8391456"/>
              <a:gd name="connsiteY15" fmla="*/ 6528115 h 65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1456" h="6528608">
                <a:moveTo>
                  <a:pt x="0" y="0"/>
                </a:moveTo>
                <a:lnTo>
                  <a:pt x="941070" y="0"/>
                </a:lnTo>
                <a:lnTo>
                  <a:pt x="2906170" y="0"/>
                </a:lnTo>
                <a:lnTo>
                  <a:pt x="3847240" y="0"/>
                </a:lnTo>
                <a:lnTo>
                  <a:pt x="3940000" y="0"/>
                </a:lnTo>
                <a:lnTo>
                  <a:pt x="4411669" y="0"/>
                </a:lnTo>
                <a:lnTo>
                  <a:pt x="4881070" y="0"/>
                </a:lnTo>
                <a:lnTo>
                  <a:pt x="5352739" y="0"/>
                </a:lnTo>
                <a:lnTo>
                  <a:pt x="8391456" y="6528607"/>
                </a:lnTo>
                <a:lnTo>
                  <a:pt x="8056939" y="6528607"/>
                </a:lnTo>
                <a:lnTo>
                  <a:pt x="8056939" y="6528608"/>
                </a:lnTo>
                <a:lnTo>
                  <a:pt x="7115869" y="6528608"/>
                </a:lnTo>
                <a:lnTo>
                  <a:pt x="1516577" y="6528608"/>
                </a:lnTo>
                <a:lnTo>
                  <a:pt x="575507" y="6528608"/>
                </a:lnTo>
                <a:lnTo>
                  <a:pt x="575737" y="6528115"/>
                </a:lnTo>
                <a:lnTo>
                  <a:pt x="0" y="6528115"/>
                </a:lnTo>
                <a:close/>
              </a:path>
            </a:pathLst>
          </a:custGeom>
          <a:solidFill>
            <a:srgbClr val="392A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5258"/>
            <a:ext cx="8139513" cy="6322742"/>
          </a:xfrm>
          <a:custGeom>
            <a:avLst/>
            <a:gdLst>
              <a:gd name="connsiteX0" fmla="*/ 0 w 8139513"/>
              <a:gd name="connsiteY0" fmla="*/ 0 h 6322742"/>
              <a:gd name="connsiteX1" fmla="*/ 941070 w 8139513"/>
              <a:gd name="connsiteY1" fmla="*/ 0 h 6322742"/>
              <a:gd name="connsiteX2" fmla="*/ 2797519 w 8139513"/>
              <a:gd name="connsiteY2" fmla="*/ 0 h 6322742"/>
              <a:gd name="connsiteX3" fmla="*/ 3738589 w 8139513"/>
              <a:gd name="connsiteY3" fmla="*/ 0 h 6322742"/>
              <a:gd name="connsiteX4" fmla="*/ 3798749 w 8139513"/>
              <a:gd name="connsiteY4" fmla="*/ 0 h 6322742"/>
              <a:gd name="connsiteX5" fmla="*/ 4255545 w 8139513"/>
              <a:gd name="connsiteY5" fmla="*/ 0 h 6322742"/>
              <a:gd name="connsiteX6" fmla="*/ 4739819 w 8139513"/>
              <a:gd name="connsiteY6" fmla="*/ 0 h 6322742"/>
              <a:gd name="connsiteX7" fmla="*/ 5196615 w 8139513"/>
              <a:gd name="connsiteY7" fmla="*/ 0 h 6322742"/>
              <a:gd name="connsiteX8" fmla="*/ 8139513 w 8139513"/>
              <a:gd name="connsiteY8" fmla="*/ 6322741 h 6322742"/>
              <a:gd name="connsiteX9" fmla="*/ 7815544 w 8139513"/>
              <a:gd name="connsiteY9" fmla="*/ 6322741 h 6322742"/>
              <a:gd name="connsiteX10" fmla="*/ 7815544 w 8139513"/>
              <a:gd name="connsiteY10" fmla="*/ 6322742 h 6322742"/>
              <a:gd name="connsiteX11" fmla="*/ 6874474 w 8139513"/>
              <a:gd name="connsiteY11" fmla="*/ 6322742 h 6322742"/>
              <a:gd name="connsiteX12" fmla="*/ 1481419 w 8139513"/>
              <a:gd name="connsiteY12" fmla="*/ 6322742 h 6322742"/>
              <a:gd name="connsiteX13" fmla="*/ 540349 w 8139513"/>
              <a:gd name="connsiteY13" fmla="*/ 6322742 h 6322742"/>
              <a:gd name="connsiteX14" fmla="*/ 540571 w 8139513"/>
              <a:gd name="connsiteY14" fmla="*/ 6322264 h 6322742"/>
              <a:gd name="connsiteX15" fmla="*/ 0 w 8139513"/>
              <a:gd name="connsiteY15" fmla="*/ 6322264 h 6322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39513" h="6322742">
                <a:moveTo>
                  <a:pt x="0" y="0"/>
                </a:moveTo>
                <a:lnTo>
                  <a:pt x="941070" y="0"/>
                </a:lnTo>
                <a:lnTo>
                  <a:pt x="2797519" y="0"/>
                </a:lnTo>
                <a:lnTo>
                  <a:pt x="3738589" y="0"/>
                </a:lnTo>
                <a:lnTo>
                  <a:pt x="3798749" y="0"/>
                </a:lnTo>
                <a:lnTo>
                  <a:pt x="4255545" y="0"/>
                </a:lnTo>
                <a:lnTo>
                  <a:pt x="4739819" y="0"/>
                </a:lnTo>
                <a:lnTo>
                  <a:pt x="5196615" y="0"/>
                </a:lnTo>
                <a:lnTo>
                  <a:pt x="8139513" y="6322741"/>
                </a:lnTo>
                <a:lnTo>
                  <a:pt x="7815544" y="6322741"/>
                </a:lnTo>
                <a:lnTo>
                  <a:pt x="7815544" y="6322742"/>
                </a:lnTo>
                <a:lnTo>
                  <a:pt x="6874474" y="6322742"/>
                </a:lnTo>
                <a:lnTo>
                  <a:pt x="1481419" y="6322742"/>
                </a:lnTo>
                <a:lnTo>
                  <a:pt x="540349" y="6322742"/>
                </a:lnTo>
                <a:lnTo>
                  <a:pt x="540571" y="6322264"/>
                </a:lnTo>
                <a:lnTo>
                  <a:pt x="0" y="6322264"/>
                </a:lnTo>
                <a:close/>
              </a:path>
            </a:pathLst>
          </a:custGeom>
          <a:solidFill>
            <a:srgbClr val="392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4582868" cy="1252728"/>
          </a:xfrm>
        </p:spPr>
        <p:txBody>
          <a:bodyPr>
            <a:normAutofit/>
          </a:bodyPr>
          <a:lstStyle/>
          <a:p>
            <a:r>
              <a:rPr lang="zh-CN" altLang="en-US" sz="2800">
                <a:solidFill>
                  <a:srgbClr val="FFFFFF"/>
                </a:solidFill>
                <a:latin typeface="+mj-ea"/>
              </a:rPr>
              <a:t>打造一款轻量级</a:t>
            </a:r>
            <a:r>
              <a:rPr lang="en-US" altLang="zh-CN" sz="2800">
                <a:solidFill>
                  <a:srgbClr val="FFFFFF"/>
                </a:solidFill>
                <a:latin typeface="+mj-ea"/>
              </a:rPr>
              <a:t>WebVR</a:t>
            </a:r>
            <a:r>
              <a:rPr lang="zh-CN" altLang="en-US" sz="2800">
                <a:solidFill>
                  <a:srgbClr val="FFFFFF"/>
                </a:solidFill>
                <a:latin typeface="+mj-ea"/>
              </a:rPr>
              <a:t>在线会议平台所要面临的挑战</a:t>
            </a:r>
            <a:endParaRPr lang="zh-CN" altLang="en-US" sz="280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2542032"/>
            <a:ext cx="5346940" cy="3538728"/>
          </a:xfrm>
        </p:spPr>
        <p:txBody>
          <a:bodyPr anchor="t">
            <a:normAutofit/>
          </a:bodyPr>
          <a:lstStyle/>
          <a:p>
            <a:r>
              <a:rPr lang="zh-CN" altLang="en-US" sz="2000" dirty="0">
                <a:solidFill>
                  <a:srgbClr val="FFFFFE"/>
                </a:solidFill>
              </a:rPr>
              <a:t>大规模静态会议场景的轻量级建模</a:t>
            </a:r>
            <a:endParaRPr lang="en-US" altLang="zh-CN" sz="2000" dirty="0">
              <a:solidFill>
                <a:srgbClr val="FFFFFE"/>
              </a:solidFill>
            </a:endParaRPr>
          </a:p>
          <a:p>
            <a:pPr lvl="1"/>
            <a:r>
              <a:rPr lang="zh-CN" altLang="en-US" sz="1600" dirty="0">
                <a:solidFill>
                  <a:srgbClr val="FFFFFE"/>
                </a:solidFill>
              </a:rPr>
              <a:t>高效、低成本、轻量级</a:t>
            </a:r>
            <a:endParaRPr lang="en-US" altLang="zh-CN" sz="16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大规模动态参会人群行为的轻量级建模</a:t>
            </a:r>
            <a:endParaRPr lang="en-US" altLang="zh-CN" sz="2000" dirty="0">
              <a:solidFill>
                <a:srgbClr val="FFFFFE"/>
              </a:solidFill>
            </a:endParaRPr>
          </a:p>
          <a:p>
            <a:pPr lvl="1"/>
            <a:r>
              <a:rPr lang="zh-CN" altLang="en-US" sz="1600" dirty="0">
                <a:solidFill>
                  <a:srgbClr val="FFFFFE"/>
                </a:solidFill>
              </a:rPr>
              <a:t>实现了多规模人群的轻量性、真实性与多样性</a:t>
            </a:r>
            <a:endParaRPr lang="en-US" altLang="zh-CN" sz="2000" dirty="0">
              <a:solidFill>
                <a:srgbClr val="FFFFFE"/>
              </a:solidFill>
            </a:endParaRPr>
          </a:p>
          <a:p>
            <a:r>
              <a:rPr lang="en-US" altLang="zh-CN" sz="2000" dirty="0">
                <a:solidFill>
                  <a:srgbClr val="FFFFFE"/>
                </a:solidFill>
              </a:rPr>
              <a:t>Web3D</a:t>
            </a:r>
            <a:r>
              <a:rPr lang="zh-CN" altLang="en-US" sz="2000" dirty="0">
                <a:solidFill>
                  <a:srgbClr val="FFFFFE"/>
                </a:solidFill>
              </a:rPr>
              <a:t>大数据传输机制</a:t>
            </a:r>
            <a:endParaRPr lang="en-US" altLang="zh-CN" sz="2000" dirty="0">
              <a:solidFill>
                <a:srgbClr val="FFFFFE"/>
              </a:solidFill>
            </a:endParaRPr>
          </a:p>
          <a:p>
            <a:pPr lvl="1"/>
            <a:r>
              <a:rPr lang="zh-CN" altLang="en-US" sz="1600" dirty="0">
                <a:solidFill>
                  <a:srgbClr val="FFFFFE"/>
                </a:solidFill>
              </a:rPr>
              <a:t>数秒钟内可将会议场景数据成功下载</a:t>
            </a:r>
            <a:endParaRPr lang="en-US" altLang="zh-CN" sz="16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大规模</a:t>
            </a:r>
            <a:r>
              <a:rPr lang="en-GB" altLang="zh-CN" sz="2000" dirty="0" err="1">
                <a:solidFill>
                  <a:srgbClr val="FFFFFE"/>
                </a:solidFill>
              </a:rPr>
              <a:t>WebVR</a:t>
            </a:r>
            <a:r>
              <a:rPr lang="zh-CN" altLang="en-US" sz="2000" dirty="0">
                <a:solidFill>
                  <a:srgbClr val="FFFFFE"/>
                </a:solidFill>
              </a:rPr>
              <a:t>参会情景的在线轻量级渲染</a:t>
            </a:r>
            <a:endParaRPr lang="zh-CN" altLang="en-US" sz="2000" dirty="0">
              <a:solidFill>
                <a:srgbClr val="FFFFFE"/>
              </a:solidFill>
            </a:endParaRPr>
          </a:p>
          <a:p>
            <a:pPr lvl="1"/>
            <a:r>
              <a:rPr lang="zh-CN" altLang="en-US" sz="1600" dirty="0">
                <a:solidFill>
                  <a:srgbClr val="FFFFFE"/>
                </a:solidFill>
              </a:rPr>
              <a:t>实现了大规模会议场景的实时在线渲染</a:t>
            </a:r>
            <a:endParaRPr lang="en-US" altLang="zh-CN" sz="1600" dirty="0">
              <a:solidFill>
                <a:srgbClr val="FFFFFE"/>
              </a:solidFill>
            </a:endParaRPr>
          </a:p>
          <a:p>
            <a:r>
              <a:rPr lang="zh-CN" altLang="en-US" sz="2000" dirty="0">
                <a:solidFill>
                  <a:srgbClr val="FFFFFE"/>
                </a:solidFill>
              </a:rPr>
              <a:t>大规模参会情景在线交互技术</a:t>
            </a:r>
            <a:endParaRPr lang="en-US" altLang="zh-CN" sz="2000" dirty="0">
              <a:solidFill>
                <a:srgbClr val="FFFFFE"/>
              </a:solidFill>
            </a:endParaRPr>
          </a:p>
          <a:p>
            <a:pPr lvl="1"/>
            <a:r>
              <a:rPr lang="zh-CN" altLang="en-US" sz="1600" dirty="0">
                <a:solidFill>
                  <a:srgbClr val="FFFFFE"/>
                </a:solidFill>
              </a:rPr>
              <a:t>提供了会议场景的定制、导航、社交功能</a:t>
            </a:r>
            <a:endParaRPr lang="en-US" altLang="zh-CN" sz="1600" dirty="0">
              <a:solidFill>
                <a:srgbClr val="FFFFFE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533" y="1331202"/>
            <a:ext cx="3966394" cy="26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235687" y="1490870"/>
            <a:ext cx="4870174" cy="446266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8627" y="1490870"/>
            <a:ext cx="5824486" cy="4462669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整体技术路线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7998" y="1680515"/>
            <a:ext cx="775245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静态会议场景数据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7998" y="4032414"/>
            <a:ext cx="775245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动态会议场景数据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25492" y="1680515"/>
            <a:ext cx="93002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静态模型数据轻量化预处理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5492" y="4032414"/>
            <a:ext cx="93002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动态模型数据轻量化预处理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1131102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1131102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47957" y="1680517"/>
            <a:ext cx="1515762" cy="16969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静态场景多样化处理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47957" y="4032416"/>
            <a:ext cx="1515762" cy="169699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动态场景多样化处理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2497650" y="2315320"/>
            <a:ext cx="41744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2514082" y="4667219"/>
            <a:ext cx="41744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496582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4496582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887255" y="1680513"/>
            <a:ext cx="971492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对静态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场景进行光照烘焙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圆柱体 22"/>
          <p:cNvSpPr/>
          <p:nvPr/>
        </p:nvSpPr>
        <p:spPr>
          <a:xfrm>
            <a:off x="4887255" y="4032414"/>
            <a:ext cx="971492" cy="1696995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人物数据放入虚拟化身数据库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907474" y="1868708"/>
            <a:ext cx="1437547" cy="1313154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优化传输机制</a:t>
            </a:r>
            <a:endParaRPr kumimoji="1" lang="zh-CN" altLang="en-US" sz="1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5907474" y="4224333"/>
            <a:ext cx="1437547" cy="1313154"/>
          </a:xfrm>
          <a:prstGeom prst="rightArrow">
            <a:avLst/>
          </a:prstGeom>
          <a:solidFill>
            <a:srgbClr val="92D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优化传输机制</a:t>
            </a:r>
            <a:endParaRPr kumimoji="1" lang="zh-CN" altLang="en-US" sz="1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03082" y="1680513"/>
            <a:ext cx="971493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静态模型数据轻量级渲染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403082" y="4032412"/>
            <a:ext cx="971493" cy="169699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动态模型数据轻量级渲染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8432636" y="2315320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8432636" y="4667219"/>
            <a:ext cx="345804" cy="42738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57" y="1695899"/>
            <a:ext cx="3104016" cy="1733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图片包含 男人, 站, 房间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57" y="4032411"/>
            <a:ext cx="3104016" cy="1696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大规模静态会议场景的轻量级建模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667" y="5600700"/>
            <a:ext cx="940266" cy="1152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4775"/>
            <a:ext cx="17526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2369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原始的会议场景模型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26390" y="1952736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会议场景模型轻量化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90317" y="1951038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会议场景模型多样化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547873" y="1957740"/>
            <a:ext cx="2276060" cy="337930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在线轻量级渲染</a:t>
            </a:r>
            <a:endParaRPr kumimoji="1"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4" y="2552872"/>
            <a:ext cx="2089229" cy="1184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0" y="3902738"/>
            <a:ext cx="1001001" cy="1313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826" y="3902738"/>
            <a:ext cx="1005187" cy="1313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3255284" y="2547179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对场景中的场景模型网格进行简化处理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60857" y="3964099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将模型格式转换为符合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标准的</a:t>
            </a:r>
            <a:r>
              <a:rPr kumimoji="1" lang="en-US" altLang="zh-CN" sz="1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glTF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模型格式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77036" y="2545481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为建筑、主家居（办公桌）模型添加比例缩放机制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2609" y="3962401"/>
            <a:ext cx="2018271" cy="118993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为场景中的副家居（椅子等）添加自动布局机制</a:t>
            </a:r>
            <a:endParaRPr kumimoji="1" lang="zh-CN" altLang="en-US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8" name="图片 17" descr="墙上的电视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67" y="2552183"/>
            <a:ext cx="2018271" cy="11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66" y="3944613"/>
            <a:ext cx="2018271" cy="118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右箭头 20"/>
          <p:cNvSpPr/>
          <p:nvPr/>
        </p:nvSpPr>
        <p:spPr>
          <a:xfrm>
            <a:off x="2684588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8212490" y="3044342"/>
            <a:ext cx="1289270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Web3D</a:t>
            </a:r>
            <a:r>
              <a:rPr kumimoji="1" lang="zh-CN" altLang="en-US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优化传输机制</a:t>
            </a:r>
            <a:endParaRPr kumimoji="1" lang="zh-CN" altLang="en-US" sz="12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5448562" y="3044342"/>
            <a:ext cx="395643" cy="1192696"/>
          </a:xfrm>
          <a:prstGeom prst="rightArrow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2124</Words>
  <Application>WPS 演示</Application>
  <PresentationFormat>宽屏</PresentationFormat>
  <Paragraphs>475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Times New Roman</vt:lpstr>
      <vt:lpstr>等线</vt:lpstr>
      <vt:lpstr>Arial Unicode MS</vt:lpstr>
      <vt:lpstr>等线 Light</vt:lpstr>
      <vt:lpstr>Calibri</vt:lpstr>
      <vt:lpstr>Office 主题​​</vt:lpstr>
      <vt:lpstr>后疫情时代下的轻量级WebVR在线会议平台</vt:lpstr>
      <vt:lpstr>2020年我们见证了历史</vt:lpstr>
      <vt:lpstr>疫 情</vt:lpstr>
      <vt:lpstr>疫情初期人们的工作学习生活</vt:lpstr>
      <vt:lpstr>常规网络通讯平台</vt:lpstr>
      <vt:lpstr>打造一款轻量级WebVR在线会议平台所要面临的挑战</vt:lpstr>
      <vt:lpstr>打造一款轻量级WebVR在线会议平台所要面临的挑战</vt:lpstr>
      <vt:lpstr>整体技术路线</vt:lpstr>
      <vt:lpstr>大规模静态会议场景的轻量级建模</vt:lpstr>
      <vt:lpstr>大规模动态参会人群行为的轻量级建模</vt:lpstr>
      <vt:lpstr>轻量级WebVR在线会议平台</vt:lpstr>
      <vt:lpstr>PowerPoint 演示文稿</vt:lpstr>
      <vt:lpstr>针对本次大会所制作的会议场景</vt:lpstr>
      <vt:lpstr>谢 谢</vt:lpstr>
      <vt:lpstr>PowerPoint 演示文稿</vt:lpstr>
      <vt:lpstr>整体技术路线</vt:lpstr>
      <vt:lpstr>大规模静态会议场景的轻量级建模</vt:lpstr>
      <vt:lpstr>多个小部件组合成的大型复杂模型</vt:lpstr>
      <vt:lpstr>多个小部件组合成的大型复杂模型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后疫情时代下的轻量级WebVR在线会议平台</dc:title>
  <dc:creator>兰羽蔷薇 AI</dc:creator>
  <cp:lastModifiedBy>大橙子</cp:lastModifiedBy>
  <cp:revision>11</cp:revision>
  <dcterms:created xsi:type="dcterms:W3CDTF">2020-09-18T10:46:00Z</dcterms:created>
  <dcterms:modified xsi:type="dcterms:W3CDTF">2021-02-02T14:38:25Z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